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1"/>
  </p:notesMasterIdLst>
  <p:handoutMasterIdLst>
    <p:handoutMasterId r:id="rId22"/>
  </p:handoutMasterIdLst>
  <p:sldIdLst>
    <p:sldId id="275" r:id="rId5"/>
    <p:sldId id="285" r:id="rId6"/>
    <p:sldId id="290" r:id="rId7"/>
    <p:sldId id="308" r:id="rId8"/>
    <p:sldId id="296" r:id="rId9"/>
    <p:sldId id="306" r:id="rId10"/>
    <p:sldId id="291" r:id="rId11"/>
    <p:sldId id="295" r:id="rId12"/>
    <p:sldId id="297" r:id="rId13"/>
    <p:sldId id="302" r:id="rId14"/>
    <p:sldId id="300" r:id="rId15"/>
    <p:sldId id="298" r:id="rId16"/>
    <p:sldId id="301" r:id="rId17"/>
    <p:sldId id="292" r:id="rId18"/>
    <p:sldId id="293" r:id="rId19"/>
    <p:sldId id="307" r:id="rId20"/>
  </p:sldIdLst>
  <p:sldSz cx="12192000" cy="6858000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87"/>
    <a:srgbClr val="E3E9EC"/>
    <a:srgbClr val="4D8CA6"/>
    <a:srgbClr val="D4EDFC"/>
    <a:srgbClr val="35ABC5"/>
    <a:srgbClr val="59A9C2"/>
    <a:srgbClr val="58A9C3"/>
    <a:srgbClr val="9FB9CA"/>
    <a:srgbClr val="7B0C0C"/>
    <a:srgbClr val="65A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86" autoAdjust="0"/>
  </p:normalViewPr>
  <p:slideViewPr>
    <p:cSldViewPr>
      <p:cViewPr varScale="1">
        <p:scale>
          <a:sx n="125" d="100"/>
          <a:sy n="125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0"/>
    </p:cViewPr>
  </p:sorterViewPr>
  <p:notesViewPr>
    <p:cSldViewPr>
      <p:cViewPr varScale="1">
        <p:scale>
          <a:sx n="87" d="100"/>
          <a:sy n="87" d="100"/>
        </p:scale>
        <p:origin x="4238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6CE58E1C-B549-D743-9540-D8FB196D7EB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E09BAF01-D2F2-8C4C-8EB9-BE62E72BB4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A046D-35A6-4F46-A8B4-DC48063B128F}" type="datetimeFigureOut">
              <a:rPr lang="sv-SE" smtClean="0"/>
              <a:t>2021-11-23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1F205EC-CEFA-6D47-B479-2466B4ABCD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F916090-6312-D549-AA23-773F42AF5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8ACC4-7975-5546-B9DF-87DBF3EE7F4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2083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EF39F33D-256F-4A51-BDC1-0AC136F465CE}" type="datetimeFigureOut">
              <a:rPr lang="en-US"/>
              <a:pPr>
                <a:defRPr/>
              </a:pPr>
              <a:t>11/23/2021</a:t>
            </a:fld>
            <a:endParaRPr lang="en-US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  <a:endParaRPr lang="en-US" noProof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EC529F7-A169-4B2F-BFD9-93B63E18741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8762598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1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053614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10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79851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11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559172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12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652258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13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508605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14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14158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15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8362534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16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869544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b="1">
                <a:solidFill>
                  <a:schemeClr val="tx1"/>
                </a:solidFill>
              </a:rPr>
              <a:t>Ett modernt kompetens- och omställningsavtal för anställda inom kommun och region ger utökade möjligheter till kompetensutveckling och kompetensförsörjning. </a:t>
            </a:r>
            <a:endParaRPr lang="sv-SE">
              <a:solidFill>
                <a:schemeClr val="tx1"/>
              </a:solidFill>
            </a:endParaRPr>
          </a:p>
          <a:p>
            <a:endParaRPr lang="sv-SE">
              <a:solidFill>
                <a:schemeClr val="tx1"/>
              </a:solidFill>
            </a:endParaRPr>
          </a:p>
          <a:p>
            <a:r>
              <a:rPr lang="sv-SE">
                <a:solidFill>
                  <a:schemeClr val="tx1"/>
                </a:solidFill>
              </a:rPr>
              <a:t>Bättre förutsättningar för OFR-förbundens medlemmar till kompetensutveckling och långsiktigt ökad trygghet på arbetsmarknaden genom ett avtal som förbättrats för ytterligare grupper såsom tidigare sjukskrivna och tidsbegränsat anställda. Det är några viktiga punkter i det nya moderna kompetens- och omställningsavtal som tecknats för 1,3 miljoner anställda i kommun- och regionsektorn.  </a:t>
            </a:r>
          </a:p>
          <a:p>
            <a:endParaRPr lang="sv-SE">
              <a:solidFill>
                <a:schemeClr val="tx1"/>
              </a:solidFill>
            </a:endParaRPr>
          </a:p>
          <a:p>
            <a:r>
              <a:rPr lang="sv-SE">
                <a:solidFill>
                  <a:schemeClr val="tx1"/>
                </a:solidFill>
              </a:rPr>
              <a:t>Nytt modernt kompetens- och omställningsavtal för hela #OFR kommun och regionsektorn ska säkra anställdas behov av kompetens och behovet av kompetensförsörjning. Avtalet löser LAS.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2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943346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 sz="1200">
                <a:solidFill>
                  <a:schemeClr val="tx1"/>
                </a:solidFill>
              </a:rPr>
              <a:t>För ett år sedan tillsattes LAS-utredningen i januariöverenskommelsen. I och med detta avtal har vi, parterna inom offentlig sektor (kommuner och regioner) kommit överens och funnit ett sätt att lösa LAS-frågan. </a:t>
            </a:r>
          </a:p>
          <a:p>
            <a:endParaRPr lang="sv-SE">
              <a:solidFill>
                <a:schemeClr val="tx1"/>
              </a:solidFill>
            </a:endParaRPr>
          </a:p>
          <a:p>
            <a:r>
              <a:rPr lang="sv-SE">
                <a:solidFill>
                  <a:schemeClr val="tx1"/>
                </a:solidFill>
              </a:rPr>
              <a:t>Bättre förutsättningar för OFR-förbundens medlemmar till kompetensutveckling och långsiktigt ökad trygghet på arbetsmarknaden genom ett avtal som förbättrats för ytterligare grupper såsom tidigare sjukskrivna och tidsbegränsat anställda. Det är några viktiga punkter i det nya moderna kompetens- och omställningsavtal som tecknats för 1,3 miljoner anställda i kommun- och regionsektorn.  </a:t>
            </a:r>
          </a:p>
          <a:p>
            <a:endParaRPr lang="sv-SE">
              <a:solidFill>
                <a:schemeClr val="tx1"/>
              </a:solidFill>
            </a:endParaRPr>
          </a:p>
          <a:p>
            <a:r>
              <a:rPr lang="sv-SE">
                <a:solidFill>
                  <a:schemeClr val="tx1"/>
                </a:solidFill>
              </a:rPr>
              <a:t>Nytt modernt kompetens- och omställningsavtal för hela #OFR kommun och regionsektorn ska säkra anställdas behov av kompetens och behovet av kompetensförsörjning. Avtalet löser LAS.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3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934775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/>
              <a:pPr/>
              <a:t>4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1562296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sv-SE">
                <a:solidFill>
                  <a:schemeClr val="tx1"/>
                </a:solidFill>
              </a:rPr>
              <a:t>Att avtalet anpassats till höjd pensionsålder är en förutsättning då vi förväntas att arbeta allt längre upp i åldrarna. Bra avtal gör att vi får lättare att behålla kompetent arbetskraft i kommun- och regionsektorn. </a:t>
            </a: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5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344238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6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530703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7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2576599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8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67940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C529F7-A169-4B2F-BFD9-93B63E187412}" type="slidenum">
              <a:rPr lang="en-US" altLang="sv-SE" smtClean="0"/>
              <a:pPr/>
              <a:t>9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35610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>
            <a:extLst>
              <a:ext uri="{FF2B5EF4-FFF2-40B4-BE49-F238E27FC236}">
                <a16:creationId xmlns:a16="http://schemas.microsoft.com/office/drawing/2014/main" id="{1928F744-585F-9945-83B9-D606DC874F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 b="8018"/>
          <a:stretch/>
        </p:blipFill>
        <p:spPr>
          <a:xfrm>
            <a:off x="-25400" y="1"/>
            <a:ext cx="12234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91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6F83ACA-BC41-3241-AAD8-231CCC9D13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09" t="26252" b="16931"/>
          <a:stretch/>
        </p:blipFill>
        <p:spPr>
          <a:xfrm rot="10800000">
            <a:off x="-2" y="-1"/>
            <a:ext cx="12192002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978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2280382" y="2229124"/>
            <a:ext cx="3662018" cy="2520000"/>
          </a:xfrm>
        </p:spPr>
        <p:txBody>
          <a:bodyPr/>
          <a:lstStyle>
            <a:lvl1pPr>
              <a:lnSpc>
                <a:spcPts val="20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1"/>
          </p:nvPr>
        </p:nvSpPr>
        <p:spPr>
          <a:xfrm>
            <a:off x="6286501" y="2229124"/>
            <a:ext cx="3625115" cy="2520000"/>
          </a:xfrm>
        </p:spPr>
        <p:txBody>
          <a:bodyPr/>
          <a:lstStyle>
            <a:lvl1pPr>
              <a:lnSpc>
                <a:spcPts val="20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rubrik 11">
            <a:extLst>
              <a:ext uri="{FF2B5EF4-FFF2-40B4-BE49-F238E27FC236}">
                <a16:creationId xmlns:a16="http://schemas.microsoft.com/office/drawing/2014/main" id="{11E3AAE8-A32E-C441-94E7-79A263E3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382" y="1556792"/>
            <a:ext cx="7631234" cy="6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1240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1">
            <a:extLst>
              <a:ext uri="{FF2B5EF4-FFF2-40B4-BE49-F238E27FC236}">
                <a16:creationId xmlns:a16="http://schemas.microsoft.com/office/drawing/2014/main" id="{8E7C8390-8B4F-2243-BBFE-E7ADF724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382" y="1556792"/>
            <a:ext cx="7631234" cy="6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7B223E6E-5002-A549-A286-139BC9D9D12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79575" y="2213000"/>
            <a:ext cx="7632849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lnSpc>
                <a:spcPts val="2000"/>
              </a:lnSpc>
              <a:defRPr/>
            </a:lvl2pPr>
          </a:lstStyle>
          <a:p>
            <a:pPr lvl="0"/>
            <a:r>
              <a:rPr lang="sv-SE" altLang="en-US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22406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quarter" idx="10"/>
          </p:nvPr>
        </p:nvSpPr>
        <p:spPr>
          <a:xfrm>
            <a:off x="2280382" y="2229124"/>
            <a:ext cx="3662018" cy="2520000"/>
          </a:xfrm>
        </p:spPr>
        <p:txBody>
          <a:bodyPr/>
          <a:lstStyle>
            <a:lvl1pPr>
              <a:lnSpc>
                <a:spcPts val="20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text 3"/>
          <p:cNvSpPr>
            <a:spLocks noGrp="1"/>
          </p:cNvSpPr>
          <p:nvPr>
            <p:ph type="body" sz="quarter" idx="11"/>
          </p:nvPr>
        </p:nvSpPr>
        <p:spPr>
          <a:xfrm>
            <a:off x="6286501" y="2229124"/>
            <a:ext cx="3625115" cy="2520000"/>
          </a:xfrm>
        </p:spPr>
        <p:txBody>
          <a:bodyPr/>
          <a:lstStyle>
            <a:lvl1pPr>
              <a:lnSpc>
                <a:spcPts val="2000"/>
              </a:lnSpc>
              <a:defRPr sz="15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7" name="Platshållare för rubrik 11">
            <a:extLst>
              <a:ext uri="{FF2B5EF4-FFF2-40B4-BE49-F238E27FC236}">
                <a16:creationId xmlns:a16="http://schemas.microsoft.com/office/drawing/2014/main" id="{11E3AAE8-A32E-C441-94E7-79A263E3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382" y="1556792"/>
            <a:ext cx="7631234" cy="6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5BEB35F-F3B3-0442-B200-10637D3A07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-819472"/>
            <a:ext cx="5015880" cy="19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625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rubrik 11">
            <a:extLst>
              <a:ext uri="{FF2B5EF4-FFF2-40B4-BE49-F238E27FC236}">
                <a16:creationId xmlns:a16="http://schemas.microsoft.com/office/drawing/2014/main" id="{8E7C8390-8B4F-2243-BBFE-E7ADF7243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0382" y="1556792"/>
            <a:ext cx="7631234" cy="6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7B223E6E-5002-A549-A286-139BC9D9D12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79575" y="2213000"/>
            <a:ext cx="7632849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>
              <a:lnSpc>
                <a:spcPts val="2000"/>
              </a:lnSpc>
              <a:defRPr/>
            </a:lvl2pPr>
          </a:lstStyle>
          <a:p>
            <a:pPr lvl="0"/>
            <a:r>
              <a:rPr lang="sv-SE" altLang="en-US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885B234-B6C2-D145-BE05-666A2B8CD7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6" y="-819472"/>
            <a:ext cx="5015880" cy="1971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3">
            <a:extLst>
              <a:ext uri="{FF2B5EF4-FFF2-40B4-BE49-F238E27FC236}">
                <a16:creationId xmlns:a16="http://schemas.microsoft.com/office/drawing/2014/main" id="{7B223E6E-5002-A549-A286-139BC9D9D12C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2278769" y="5309345"/>
            <a:ext cx="7632849" cy="783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2pPr algn="ctr">
              <a:lnSpc>
                <a:spcPts val="2000"/>
              </a:lnSpc>
              <a:defRPr/>
            </a:lvl2pPr>
          </a:lstStyle>
          <a:p>
            <a:pPr lvl="0"/>
            <a:r>
              <a:rPr lang="sv-SE" altLang="en-US"/>
              <a:t>Klicka här för att ändra format på bakgrundstexten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A74933DE-DA4D-3B44-B445-353394A991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13" y="4905537"/>
            <a:ext cx="2078360" cy="295796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9B72870D-F977-064A-A169-ED0CEA6DFA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54479" r="-11" b="33660"/>
          <a:stretch/>
        </p:blipFill>
        <p:spPr>
          <a:xfrm>
            <a:off x="1372" y="6299634"/>
            <a:ext cx="12192000" cy="5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6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rubrik 11"/>
          <p:cNvSpPr>
            <a:spLocks noGrp="1"/>
          </p:cNvSpPr>
          <p:nvPr>
            <p:ph type="title"/>
          </p:nvPr>
        </p:nvSpPr>
        <p:spPr>
          <a:xfrm>
            <a:off x="2280382" y="1556792"/>
            <a:ext cx="7631234" cy="6003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endParaRPr lang="sv-SE" dirty="0"/>
          </a:p>
        </p:txBody>
      </p:sp>
      <p:sp>
        <p:nvSpPr>
          <p:cNvPr id="7" name="Platshållare för rubrik 11"/>
          <p:cNvSpPr txBox="1">
            <a:spLocks/>
          </p:cNvSpPr>
          <p:nvPr userDrawn="1"/>
        </p:nvSpPr>
        <p:spPr>
          <a:xfrm>
            <a:off x="1714501" y="285750"/>
            <a:ext cx="8640233" cy="5715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 anchor="ctr">
            <a:normAutofit/>
          </a:bodyPr>
          <a:lstStyle/>
          <a:p>
            <a:pPr>
              <a:defRPr/>
            </a:pPr>
            <a:endParaRPr lang="sv-SE" sz="1300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29" name="Platshållare för text 3"/>
          <p:cNvSpPr>
            <a:spLocks noGrp="1"/>
          </p:cNvSpPr>
          <p:nvPr>
            <p:ph type="body" idx="1"/>
          </p:nvPr>
        </p:nvSpPr>
        <p:spPr bwMode="auto">
          <a:xfrm>
            <a:off x="2279575" y="2213000"/>
            <a:ext cx="7632849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sv-SE" altLang="en-US"/>
              <a:t>Skriv text här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F983910-E377-CE41-A02E-AC76FD549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" t="54479" r="-11" b="33660"/>
          <a:stretch/>
        </p:blipFill>
        <p:spPr>
          <a:xfrm>
            <a:off x="1372" y="6299634"/>
            <a:ext cx="12192000" cy="585750"/>
          </a:xfrm>
          <a:prstGeom prst="rect">
            <a:avLst/>
          </a:prstGeom>
        </p:spPr>
      </p:pic>
      <p:pic>
        <p:nvPicPr>
          <p:cNvPr id="9" name="Bildobjekt 8" descr="En bild som visar ritning, tallrik&#10;&#10;Automatiskt genererad beskrivning">
            <a:extLst>
              <a:ext uri="{FF2B5EF4-FFF2-40B4-BE49-F238E27FC236}">
                <a16:creationId xmlns:a16="http://schemas.microsoft.com/office/drawing/2014/main" id="{AA7220F1-91EB-4371-8CAA-AA9E59CB909E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6448277"/>
            <a:ext cx="2088232" cy="29309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7" r:id="rId5"/>
    <p:sldLayoutId id="2147483668" r:id="rId6"/>
    <p:sldLayoutId id="2147483666" r:id="rId7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 kern="1200">
          <a:solidFill>
            <a:srgbClr val="0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000000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BACD4E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BACD4E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BACD4E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rgbClr val="BACD4E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+mn-lt"/>
          <a:ea typeface="+mn-ea"/>
          <a:cs typeface="+mn-cs"/>
        </a:defRPr>
      </a:lvl1pPr>
      <a:lvl2pPr marL="266700" indent="-266700" algn="l" rtl="0" eaLnBrk="1" fontAlgn="base" hangingPunct="1">
        <a:lnSpc>
          <a:spcPts val="2000"/>
        </a:lnSpc>
        <a:spcBef>
          <a:spcPct val="20000"/>
        </a:spcBef>
        <a:spcAft>
          <a:spcPct val="0"/>
        </a:spcAft>
        <a:buClr>
          <a:srgbClr val="7F7F7F"/>
        </a:buClr>
        <a:buSzPct val="80000"/>
        <a:buFont typeface="Calibri" panose="020F0502020204030204" pitchFamily="34" charset="0"/>
        <a:buChar char="•"/>
        <a:defRPr sz="1500" kern="1200">
          <a:solidFill>
            <a:srgbClr val="7F7F7F"/>
          </a:solidFill>
          <a:latin typeface="Arial" panose="020B0604020202020204" pitchFamily="34" charset="0"/>
          <a:ea typeface="Geneva" charset="-128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Geneva" charset="-128"/>
          <a:cs typeface="Genev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Geneva" charset="-128"/>
          <a:cs typeface="Geneva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fr.s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3423849D-EB9B-034E-8D9E-5CD1EC98D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098" y="2708920"/>
            <a:ext cx="2134446" cy="155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99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Exempel på kompetensutveckling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67" y="2420888"/>
            <a:ext cx="7632849" cy="2519363"/>
          </a:xfrm>
        </p:spPr>
        <p:txBody>
          <a:bodyPr/>
          <a:lstStyle/>
          <a:p>
            <a:r>
              <a:rPr lang="sv-SE" sz="2000">
                <a:solidFill>
                  <a:schemeClr val="tx1"/>
                </a:solidFill>
              </a:rPr>
              <a:t>Utbildning i KBT för kurator</a:t>
            </a:r>
          </a:p>
          <a:p>
            <a:r>
              <a:rPr lang="sv-SE" sz="2000">
                <a:solidFill>
                  <a:schemeClr val="tx1"/>
                </a:solidFill>
              </a:rPr>
              <a:t>Utbildning för kontaktsjuksköterska i cancervården</a:t>
            </a:r>
          </a:p>
          <a:p>
            <a:r>
              <a:rPr lang="sv-SE" sz="2000">
                <a:solidFill>
                  <a:schemeClr val="tx1"/>
                </a:solidFill>
              </a:rPr>
              <a:t>Utbildning i samtalsmetodik och juridik</a:t>
            </a:r>
          </a:p>
          <a:p>
            <a:r>
              <a:rPr lang="sv-SE" sz="2000">
                <a:solidFill>
                  <a:schemeClr val="tx1"/>
                </a:solidFill>
              </a:rPr>
              <a:t>Specialistutbildning för sjuksköterskor</a:t>
            </a:r>
          </a:p>
          <a:p>
            <a:r>
              <a:rPr lang="sv-SE" sz="2000">
                <a:solidFill>
                  <a:schemeClr val="tx1"/>
                </a:solidFill>
              </a:rPr>
              <a:t>Kostnad för intern handledare/och eller utbildare</a:t>
            </a:r>
          </a:p>
          <a:p>
            <a:r>
              <a:rPr lang="sv-SE" sz="2000">
                <a:solidFill>
                  <a:schemeClr val="tx1"/>
                </a:solidFill>
              </a:rPr>
              <a:t>Utbildning av HR-personal för ökat internt stöd </a:t>
            </a:r>
          </a:p>
          <a:p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33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Stödet till arbetstagare gäller för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>
                <a:solidFill>
                  <a:schemeClr val="tx1"/>
                </a:solidFill>
              </a:rPr>
              <a:t>Tillsvidareanställda, arbetat minst 40%, under ett års tid och som</a:t>
            </a:r>
            <a:br>
              <a:rPr lang="sv-SE" sz="2000"/>
            </a:br>
            <a:r>
              <a:rPr lang="sv-SE" sz="2000">
                <a:solidFill>
                  <a:schemeClr val="tx1"/>
                </a:solidFill>
              </a:rPr>
              <a:t>- sägs upp på grund av arbetsbrist</a:t>
            </a:r>
            <a:br>
              <a:rPr lang="sv-SE" sz="2000"/>
            </a:br>
            <a:r>
              <a:rPr lang="sv-SE" sz="2000">
                <a:solidFill>
                  <a:schemeClr val="tx1"/>
                </a:solidFill>
              </a:rPr>
              <a:t>- ingår i fastställd turordning</a:t>
            </a:r>
            <a:br>
              <a:rPr lang="sv-SE" sz="2000"/>
            </a:br>
            <a:r>
              <a:rPr lang="sv-SE" sz="2000">
                <a:solidFill>
                  <a:schemeClr val="tx1"/>
                </a:solidFill>
              </a:rPr>
              <a:t>- har överenskommelse om att sluta med anledning av nedsatt arbetsförmåga på grund av sjukdom eller skada. Arbetsgivaren måste ha fullgjort rehabilitering, uttömt omplaceringsmöjligheter samt att aktiva omställningsinsatser ingår i överenskommelsen.</a:t>
            </a:r>
          </a:p>
          <a:p>
            <a:r>
              <a:rPr lang="sv-SE" sz="2000">
                <a:solidFill>
                  <a:schemeClr val="tx1"/>
                </a:solidFill>
              </a:rPr>
              <a:t>Visstidsanställda för höst- eller vårtermin anses omfatta sex månader och anses därmed uppfylla kvalifikationsvillkoret .</a:t>
            </a:r>
            <a:endParaRPr lang="sv-SE" sz="200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5973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/>
              <a:t>Stöd vid arbetsbrist – arbetsgivare och fack</a:t>
            </a:r>
            <a:br>
              <a:rPr lang="sv-SE"/>
            </a:b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1544" y="2181522"/>
            <a:ext cx="7632849" cy="2519363"/>
          </a:xfrm>
        </p:spPr>
        <p:txBody>
          <a:bodyPr/>
          <a:lstStyle/>
          <a:p>
            <a:r>
              <a:rPr lang="sv-SE" sz="2000">
                <a:solidFill>
                  <a:schemeClr val="tx1"/>
                </a:solidFill>
              </a:rPr>
              <a:t>Omställningsfonden stöttar arbetsgivare och fack under hela uppsägningsprocessen, inför, under och efter en omställning. </a:t>
            </a:r>
          </a:p>
          <a:p>
            <a:r>
              <a:rPr lang="sv-SE" sz="2000">
                <a:solidFill>
                  <a:schemeClr val="tx1"/>
                </a:solidFill>
              </a:rPr>
              <a:t>En framgångsrik omställning, från ett jobb till ett annat, underlättas alltid av ett bra avslut från den gamla arbetsplatsen. </a:t>
            </a:r>
          </a:p>
          <a:p>
            <a:r>
              <a:rPr lang="sv-SE" sz="2000">
                <a:solidFill>
                  <a:schemeClr val="tx1"/>
                </a:solidFill>
              </a:rPr>
              <a:t>Omställningsfonden ger stöd per telefon eller besök samt seminarier för ledningsgrupp, chefer, HR-personal och fackligt förtroendevalda.</a:t>
            </a:r>
          </a:p>
          <a:p>
            <a:endParaRPr lang="sv-SE" sz="2000">
              <a:solidFill>
                <a:schemeClr val="tx1"/>
              </a:solidFill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4828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Ekonomiskt stöd till arbetstagare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 dirty="0">
                <a:solidFill>
                  <a:schemeClr val="tx1"/>
                </a:solidFill>
              </a:rPr>
              <a:t>Gäller för tillsvidareanställda som arbetat minst 40% under ett års tid och som </a:t>
            </a:r>
            <a:br>
              <a:rPr lang="sv-SE" sz="2000" dirty="0"/>
            </a:br>
            <a:r>
              <a:rPr lang="sv-SE" sz="2000" dirty="0"/>
              <a:t>		</a:t>
            </a:r>
            <a:r>
              <a:rPr lang="sv-SE" sz="2000" dirty="0">
                <a:solidFill>
                  <a:schemeClr val="tx1"/>
                </a:solidFill>
              </a:rPr>
              <a:t>- sägs upp på grund av arbetsbrist</a:t>
            </a:r>
            <a:br>
              <a:rPr lang="sv-SE" sz="2000" dirty="0"/>
            </a:br>
            <a:r>
              <a:rPr lang="sv-SE" sz="2000" dirty="0"/>
              <a:t>		</a:t>
            </a:r>
            <a:r>
              <a:rPr lang="sv-SE" sz="2000" dirty="0">
                <a:solidFill>
                  <a:schemeClr val="tx1"/>
                </a:solidFill>
              </a:rPr>
              <a:t>- ingår i en fastställd turordning</a:t>
            </a:r>
          </a:p>
          <a:p>
            <a:r>
              <a:rPr lang="sv-SE" sz="2000" dirty="0">
                <a:solidFill>
                  <a:schemeClr val="tx1"/>
                </a:solidFill>
              </a:rPr>
              <a:t>A-kasseutfyllnad ger cirka 80% av lönen i 200 ersättningsdagar</a:t>
            </a:r>
            <a:endParaRPr lang="sv-SE" sz="2000" dirty="0">
              <a:solidFill>
                <a:schemeClr val="tx1"/>
              </a:solidFill>
              <a:cs typeface="Calibri"/>
            </a:endParaRPr>
          </a:p>
          <a:p>
            <a:r>
              <a:rPr lang="sv-SE" sz="2000" dirty="0">
                <a:solidFill>
                  <a:schemeClr val="tx1"/>
                </a:solidFill>
              </a:rPr>
              <a:t>En förutsättning är att man får inkomstrelaterad ersättning från a-kassan</a:t>
            </a:r>
            <a:endParaRPr lang="sv-SE" sz="2000" dirty="0">
              <a:solidFill>
                <a:schemeClr val="tx1"/>
              </a:solidFill>
              <a:cs typeface="Calibri"/>
            </a:endParaRPr>
          </a:p>
          <a:p>
            <a:endParaRPr lang="sv-SE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158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Avtalet i korthet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i="1">
                <a:solidFill>
                  <a:schemeClr val="tx1"/>
                </a:solidFill>
              </a:rPr>
              <a:t>Enligt Kompetens- och omställningsavtalet (KOM-KR) är parterna; </a:t>
            </a:r>
            <a:r>
              <a:rPr lang="sv-SE" i="1" err="1">
                <a:solidFill>
                  <a:schemeClr val="tx1"/>
                </a:solidFill>
              </a:rPr>
              <a:t>OFRs</a:t>
            </a:r>
            <a:r>
              <a:rPr lang="sv-SE" i="1">
                <a:solidFill>
                  <a:schemeClr val="tx1"/>
                </a:solidFill>
              </a:rPr>
              <a:t> </a:t>
            </a:r>
            <a:r>
              <a:rPr lang="sv-SE" i="1" err="1">
                <a:solidFill>
                  <a:schemeClr val="tx1"/>
                </a:solidFill>
              </a:rPr>
              <a:t>förbundsområden</a:t>
            </a:r>
            <a:r>
              <a:rPr lang="sv-SE" i="1">
                <a:solidFill>
                  <a:schemeClr val="tx1"/>
                </a:solidFill>
              </a:rPr>
              <a:t> Allmän kommunal verksamhet, Hälso- och sjukvård och Läkare samt Lärarförbundets och Lärarnas Riksförbunds Samverkansråd, Kommunal, förbunden inom Akademikeralliansen, SKR och </a:t>
            </a:r>
            <a:r>
              <a:rPr lang="sv-SE" i="1" err="1">
                <a:solidFill>
                  <a:schemeClr val="tx1"/>
                </a:solidFill>
              </a:rPr>
              <a:t>Sobona</a:t>
            </a:r>
            <a:r>
              <a:rPr lang="sv-SE" i="1">
                <a:solidFill>
                  <a:schemeClr val="tx1"/>
                </a:solidFill>
              </a:rPr>
              <a:t> bland annat överens om:</a:t>
            </a:r>
          </a:p>
          <a:p>
            <a:pPr lvl="0"/>
            <a:r>
              <a:rPr lang="sv-SE">
                <a:solidFill>
                  <a:schemeClr val="tx1"/>
                </a:solidFill>
              </a:rPr>
              <a:t>Avtalet omfattar verksamhetens behov av kompetensförsörjning samtidigt som det siktar på att trygga arbetstagarens fortsatta anställningsbarhet </a:t>
            </a:r>
            <a:endParaRPr lang="sv-SE">
              <a:solidFill>
                <a:schemeClr val="tx1"/>
              </a:solidFill>
              <a:cs typeface="Calibri"/>
            </a:endParaRPr>
          </a:p>
          <a:p>
            <a:pPr lvl="0"/>
            <a:r>
              <a:rPr lang="sv-SE">
                <a:solidFill>
                  <a:schemeClr val="tx1"/>
                </a:solidFill>
              </a:rPr>
              <a:t>Tidsbegränsat anställda arbetstagare omfattas av förebyggande och kompetenshöjande insatser</a:t>
            </a:r>
            <a:endParaRPr lang="sv-SE">
              <a:solidFill>
                <a:schemeClr val="tx1"/>
              </a:solidFill>
              <a:cs typeface="Calibri"/>
            </a:endParaRPr>
          </a:p>
          <a:p>
            <a:pPr lvl="0"/>
            <a:r>
              <a:rPr lang="sv-SE">
                <a:solidFill>
                  <a:schemeClr val="tx1"/>
                </a:solidFill>
              </a:rPr>
              <a:t>Färdigrehabiliterade omfattas av hela avtalet</a:t>
            </a:r>
            <a:endParaRPr lang="sv-SE">
              <a:solidFill>
                <a:schemeClr val="tx1"/>
              </a:solidFill>
              <a:cs typeface="Calibri"/>
            </a:endParaRP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1650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Avtalet i korthet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>
                <a:solidFill>
                  <a:schemeClr val="tx1"/>
                </a:solidFill>
                <a:ea typeface="+mn-lt"/>
                <a:cs typeface="+mn-lt"/>
              </a:rPr>
              <a:t>Åldersspecifika regler anpassas till ändringarna i allmänna pensionssystemet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r>
              <a:rPr lang="sv-SE">
                <a:solidFill>
                  <a:schemeClr val="tx1"/>
                </a:solidFill>
                <a:ea typeface="+mn-lt"/>
                <a:cs typeface="+mn-lt"/>
              </a:rPr>
              <a:t>Tillgängliga medel för kompetenshöjande insatser under 2020 bestäms till 250 miljoner kronor 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  <a:p>
            <a:pPr lvl="0"/>
            <a:r>
              <a:rPr lang="sv-SE">
                <a:solidFill>
                  <a:schemeClr val="tx1"/>
                </a:solidFill>
              </a:rPr>
              <a:t>Turordningsreglerna permanentas genom överenskommelsen</a:t>
            </a:r>
            <a:endParaRPr lang="sv-SE">
              <a:solidFill>
                <a:schemeClr val="tx1"/>
              </a:solidFill>
              <a:cs typeface="Calibri"/>
            </a:endParaRPr>
          </a:p>
          <a:p>
            <a:r>
              <a:rPr lang="sv-SE">
                <a:solidFill>
                  <a:schemeClr val="tx1"/>
                </a:solidFill>
              </a:rPr>
              <a:t>I kombination med ett nytt kompetens- och omställningsavtal är parterna överens om att staten behöver ta ett större ansvar och göra det enklare för personer som vill vidareutbilda sig och ställa om. </a:t>
            </a:r>
            <a:r>
              <a:rPr lang="sv-SE"/>
              <a:t> </a:t>
            </a:r>
            <a:endParaRPr lang="sv-SE">
              <a:highlight>
                <a:srgbClr val="FFFF00"/>
              </a:highlight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99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Tack!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>
              <a:cs typeface="Calibri"/>
            </a:endParaRPr>
          </a:p>
          <a:p>
            <a:r>
              <a:rPr lang="sv-SE" dirty="0">
                <a:solidFill>
                  <a:schemeClr val="tx1"/>
                </a:solidFill>
              </a:rPr>
              <a:t>Vill du veta mer om OFR? Gå in på </a:t>
            </a:r>
            <a:r>
              <a:rPr lang="sv-SE" dirty="0">
                <a:solidFill>
                  <a:schemeClr val="tx1"/>
                </a:solidFill>
                <a:hlinkClick r:id="rId3"/>
              </a:rPr>
              <a:t>www.ofr</a:t>
            </a:r>
            <a:r>
              <a:rPr lang="sv-SE">
                <a:solidFill>
                  <a:schemeClr val="tx1"/>
                </a:solidFill>
                <a:hlinkClick r:id="rId3"/>
              </a:rPr>
              <a:t>.se</a:t>
            </a:r>
            <a:endParaRPr lang="sv-SE" dirty="0">
              <a:solidFill>
                <a:schemeClr val="tx1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737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 idx="1"/>
          </p:nvPr>
        </p:nvSpPr>
        <p:spPr>
          <a:xfrm>
            <a:off x="983432" y="1340768"/>
            <a:ext cx="10945216" cy="3744416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b="1">
                <a:solidFill>
                  <a:schemeClr val="tx1"/>
                </a:solidFill>
              </a:rPr>
              <a:t>Nytt kompetens och omställningsavtal</a:t>
            </a:r>
            <a:br>
              <a:rPr lang="sv-SE" sz="3600" b="1">
                <a:solidFill>
                  <a:schemeClr val="tx1"/>
                </a:solidFill>
              </a:rPr>
            </a:br>
            <a:r>
              <a:rPr lang="sv-SE" sz="3600" b="1">
                <a:solidFill>
                  <a:schemeClr val="tx1"/>
                </a:solidFill>
              </a:rPr>
              <a:t>KOM-KR</a:t>
            </a:r>
            <a:endParaRPr lang="sv-SE" sz="360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sv-SE" sz="3600" b="1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8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15480" y="1536208"/>
            <a:ext cx="7631234" cy="600324"/>
          </a:xfrm>
        </p:spPr>
        <p:txBody>
          <a:bodyPr>
            <a:normAutofit fontScale="90000"/>
          </a:bodyPr>
          <a:lstStyle/>
          <a:p>
            <a:r>
              <a:rPr lang="sv-SE" sz="2400" dirty="0"/>
              <a:t>KOM-KR för 1,2 miljoner anställda i kommun och region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415480" y="2136532"/>
            <a:ext cx="9577063" cy="3592264"/>
          </a:xfrm>
        </p:spPr>
        <p:txBody>
          <a:bodyPr/>
          <a:lstStyle/>
          <a:p>
            <a:r>
              <a:rPr lang="sv-SE" sz="2000">
                <a:solidFill>
                  <a:schemeClr val="tx1"/>
                </a:solidFill>
              </a:rPr>
              <a:t>Arbetsmarknaden förändras snabbt, kompetensutveckling och stöd tidigt för att kunna ställa om är centralt. </a:t>
            </a:r>
          </a:p>
          <a:p>
            <a:r>
              <a:rPr lang="sv-SE" sz="2000">
                <a:solidFill>
                  <a:schemeClr val="tx1"/>
                </a:solidFill>
              </a:rPr>
              <a:t>Avtalet är en vidareutveckling av KOM-KL och det nya avtalet KOM-KR gäller från den </a:t>
            </a:r>
            <a:br>
              <a:rPr lang="sv-SE" sz="2000">
                <a:solidFill>
                  <a:schemeClr val="tx1"/>
                </a:solidFill>
              </a:rPr>
            </a:br>
            <a:r>
              <a:rPr lang="sv-SE" sz="2000">
                <a:solidFill>
                  <a:schemeClr val="tx1"/>
                </a:solidFill>
              </a:rPr>
              <a:t>1 maj 2020.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r>
              <a:rPr lang="sv-SE" sz="2000">
                <a:solidFill>
                  <a:schemeClr val="tx1"/>
                </a:solidFill>
              </a:rPr>
              <a:t>Nya avtalet har ett bredare syfte: medarbetare kan få kompetensutveckling för att ställa om för nya arbetsuppgifter </a:t>
            </a:r>
            <a:r>
              <a:rPr lang="sv-SE" sz="2000" b="1">
                <a:solidFill>
                  <a:schemeClr val="tx1"/>
                </a:solidFill>
              </a:rPr>
              <a:t>innan en framtida arbetsbrist uppstår</a:t>
            </a:r>
            <a:r>
              <a:rPr lang="sv-SE" sz="2000">
                <a:solidFill>
                  <a:schemeClr val="tx1"/>
                </a:solidFill>
              </a:rPr>
              <a:t>. 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r>
              <a:rPr lang="sv-SE" sz="2000">
                <a:solidFill>
                  <a:schemeClr val="tx1"/>
                </a:solidFill>
              </a:rPr>
              <a:t>Omfattar verksamhetens behov av kompetensförsörjning samtidigt som det tryggar arbetstagarens fortsatta anställningsbarhet, vilket blir en fördel för båda parter.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r>
              <a:rPr lang="sv-SE" sz="2000">
                <a:solidFill>
                  <a:schemeClr val="tx1"/>
                </a:solidFill>
              </a:rPr>
              <a:t>Parterna inom offentlig sektor (kommuner och regioner) har i och med avtalet funnit ett sätt att lösa LAS-frågan.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endParaRPr lang="sv-SE" sz="2000">
              <a:solidFill>
                <a:schemeClr val="tx1"/>
              </a:solidFill>
            </a:endParaRPr>
          </a:p>
          <a:p>
            <a:endParaRPr lang="sv-SE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51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915508F-4515-4453-B584-986ABF15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/>
                <a:cs typeface="Arial"/>
              </a:rPr>
              <a:t>OFR bidrar till utveckling och tryggare omställning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AA395C-EBCB-47DB-ACF8-AACB9059F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>
                <a:solidFill>
                  <a:schemeClr val="tx1"/>
                </a:solidFill>
                <a:cs typeface="Calibri"/>
              </a:rPr>
              <a:t>Betydelsefulla framsteg i avtalet</a:t>
            </a:r>
          </a:p>
          <a:p>
            <a:r>
              <a:rPr lang="sv-SE" sz="2000">
                <a:solidFill>
                  <a:schemeClr val="tx1"/>
                </a:solidFill>
                <a:ea typeface="+mn-lt"/>
                <a:cs typeface="+mn-lt"/>
              </a:rPr>
              <a:t>Facklig samverkan lokalt  ger möjlighet att påverka om framtida behov av kompetens och förebyggande insatser för de anställda. (enligt Medbestämmandelagen, MBL)</a:t>
            </a:r>
          </a:p>
          <a:p>
            <a:r>
              <a:rPr lang="sv-SE" sz="2000" b="1">
                <a:solidFill>
                  <a:schemeClr val="tx1"/>
                </a:solidFill>
                <a:ea typeface="+mn-lt"/>
                <a:cs typeface="+mn-lt"/>
              </a:rPr>
              <a:t>OFR bidrar till nya avtalet </a:t>
            </a:r>
            <a:br>
              <a:rPr lang="sv-SE" sz="2000" b="1">
                <a:ea typeface="+mn-lt"/>
                <a:cs typeface="+mn-lt"/>
              </a:rPr>
            </a:br>
            <a:r>
              <a:rPr lang="sv-SE" sz="2000" b="1">
                <a:solidFill>
                  <a:schemeClr val="tx1"/>
                </a:solidFill>
                <a:ea typeface="+mn-lt"/>
                <a:cs typeface="+mn-lt"/>
              </a:rPr>
              <a:t>- genom att med kompetensutveckling och vidareutbildning förekomma arbetsbrist </a:t>
            </a:r>
            <a:br>
              <a:rPr lang="sv-SE" sz="2000" b="1">
                <a:ea typeface="+mn-lt"/>
                <a:cs typeface="+mn-lt"/>
              </a:rPr>
            </a:br>
            <a:r>
              <a:rPr lang="sv-SE" sz="2000" b="1">
                <a:solidFill>
                  <a:schemeClr val="tx1"/>
                </a:solidFill>
                <a:ea typeface="+mn-lt"/>
                <a:cs typeface="+mn-lt"/>
              </a:rPr>
              <a:t>- genom att skapa en tryggare omställning för förbundens medlemmar.  </a:t>
            </a:r>
            <a:endParaRPr lang="sv-SE" sz="2000" b="1">
              <a:solidFill>
                <a:schemeClr val="tx1"/>
              </a:solidFill>
              <a:cs typeface="Calibri"/>
            </a:endParaRPr>
          </a:p>
          <a:p>
            <a:endParaRPr lang="sv-SE">
              <a:solidFill>
                <a:schemeClr val="tx1"/>
              </a:solidFill>
              <a:cs typeface="Calibri"/>
            </a:endParaRPr>
          </a:p>
          <a:p>
            <a:endParaRPr lang="sv-SE">
              <a:cs typeface="Calibri"/>
            </a:endParaRPr>
          </a:p>
          <a:p>
            <a:endParaRPr lang="sv-SE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224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/>
              <a:t>Fler omfattas av utvidgat stöd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>
                <a:solidFill>
                  <a:schemeClr val="tx1"/>
                </a:solidFill>
              </a:rPr>
              <a:t>I nya avtalet omfattas både tillsvidareanställda </a:t>
            </a:r>
            <a:r>
              <a:rPr lang="sv-SE" sz="2000" b="1">
                <a:solidFill>
                  <a:schemeClr val="tx1"/>
                </a:solidFill>
              </a:rPr>
              <a:t>och</a:t>
            </a:r>
            <a:r>
              <a:rPr lang="sv-SE" sz="2000">
                <a:solidFill>
                  <a:schemeClr val="tx1"/>
                </a:solidFill>
              </a:rPr>
              <a:t> tidsbegränsat anställda av förebyggande samt kompetenshöjande insatser.</a:t>
            </a:r>
          </a:p>
          <a:p>
            <a:r>
              <a:rPr lang="sv-SE" sz="2000">
                <a:solidFill>
                  <a:schemeClr val="tx1"/>
                </a:solidFill>
              </a:rPr>
              <a:t>Ansökan om medel för förebyggande insatser sker efter samverkan eller lokal förhandling enligt MBL.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r>
              <a:rPr lang="sv-SE" sz="2000">
                <a:solidFill>
                  <a:schemeClr val="tx1"/>
                </a:solidFill>
              </a:rPr>
              <a:t>Hänsyn ska tas till verksamhetens förutsättningar, kompetensbehov de kommande åren samt situationen för de tidsbegränsat anställda och långtidssjukskrivna arbetstagare.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r>
              <a:rPr lang="sv-SE" sz="2000">
                <a:solidFill>
                  <a:schemeClr val="tx1"/>
                </a:solidFill>
              </a:rPr>
              <a:t>Arbetsgivaren ska upprätta en handlingsplan för förebyggande insatser.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5609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F1D8E8C-52DD-485A-8450-70F31852AA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Individuell kompetensutvecklingsplan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3BAD170-BDA4-4B0F-9F85-0288AF0436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>
                <a:solidFill>
                  <a:schemeClr val="tx1"/>
                </a:solidFill>
              </a:rPr>
              <a:t>Tillsvidareanställda som riskerar att bli övertaliga på grund av kompetensbrist har rätt till individuell kompetensutvecklingsplan.</a:t>
            </a:r>
          </a:p>
          <a:p>
            <a:r>
              <a:rPr lang="sv-SE" sz="2000">
                <a:solidFill>
                  <a:schemeClr val="tx1"/>
                </a:solidFill>
              </a:rPr>
              <a:t>Tidsbegränsat anställda har efter nio månaders anställning rätt till en kompetensutvecklingsplan. Anställd ska ha arbetat kontinuerligt hos arbetsgivaren och uttala en vilja att fortsätta vara anställd. </a:t>
            </a:r>
          </a:p>
          <a:p>
            <a:r>
              <a:rPr lang="sv-SE" sz="2000">
                <a:solidFill>
                  <a:schemeClr val="tx1"/>
                </a:solidFill>
              </a:rPr>
              <a:t>Arbetsgivaren ska informera om rätten till individuell kompetensutvecklingsplan. </a:t>
            </a:r>
          </a:p>
          <a:p>
            <a:r>
              <a:rPr lang="sv-SE" sz="2000">
                <a:solidFill>
                  <a:schemeClr val="tx1"/>
                </a:solidFill>
              </a:rPr>
              <a:t>Vid upprättad plan kan arbetsgivare ansöka om medel för förebyggande insats. </a:t>
            </a:r>
          </a:p>
          <a:p>
            <a:r>
              <a:rPr lang="sv-SE" sz="2000">
                <a:solidFill>
                  <a:schemeClr val="tx1"/>
                </a:solidFill>
              </a:rPr>
              <a:t>Omställningsfonden och/eller centrala parter kan ge stöd i arbetet. </a:t>
            </a:r>
          </a:p>
        </p:txBody>
      </p:sp>
    </p:spTree>
    <p:extLst>
      <p:ext uri="{BB962C8B-B14F-4D97-AF65-F5344CB8AC3E}">
        <p14:creationId xmlns:p14="http://schemas.microsoft.com/office/powerpoint/2010/main" val="351799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7C70AA-F67E-4DEE-8457-9A3C9EFBC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Turordningsregler permanentas och avtalet anpassas till höjd pensionsålder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91AF50-E1DB-4FEB-A106-74E2FC6924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2000">
                <a:solidFill>
                  <a:schemeClr val="tx1"/>
                </a:solidFill>
              </a:rPr>
              <a:t>De turordningsregler som prövats i överenskommelsen tidig lokal omställning (TLO-KL) permanentas i nya avtalet. </a:t>
            </a:r>
          </a:p>
          <a:p>
            <a:r>
              <a:rPr lang="sv-SE" sz="2000">
                <a:solidFill>
                  <a:schemeClr val="tx1"/>
                </a:solidFill>
              </a:rPr>
              <a:t>Turordningsreglerna, som är anpassade till sektorns förutsättningar, syftar till att snabbt kunna identifiera de anställda som är i behov av omställning.</a:t>
            </a:r>
          </a:p>
          <a:p>
            <a:r>
              <a:rPr lang="sv-SE" sz="2000">
                <a:solidFill>
                  <a:schemeClr val="tx1"/>
                </a:solidFill>
              </a:rPr>
              <a:t> Arbetsgivarna behåller kompetens och undviker framtida uppsägningar.</a:t>
            </a:r>
          </a:p>
          <a:p>
            <a:r>
              <a:rPr lang="sv-SE" sz="2000">
                <a:solidFill>
                  <a:schemeClr val="tx1"/>
                </a:solidFill>
              </a:rPr>
              <a:t>Avtalet anpassas till den höjda pensionsåldern i det allmänna pensionssystemet. </a:t>
            </a:r>
          </a:p>
          <a:p>
            <a:r>
              <a:rPr lang="sv-SE" sz="2000">
                <a:solidFill>
                  <a:schemeClr val="tx1"/>
                </a:solidFill>
              </a:rPr>
              <a:t>Omställningsfonden är ansvariga för leveransen av avtalet. KOM-KR finansieras via 0,1% av lönesumman årligen. </a:t>
            </a:r>
          </a:p>
          <a:p>
            <a:pPr marL="0" indent="0">
              <a:buNone/>
            </a:pPr>
            <a:endParaRPr lang="sv-SE">
              <a:solidFill>
                <a:schemeClr val="tx1"/>
              </a:solidFill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2242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Omställningsfondens arbete och stöd till arbetstagare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5560" y="2120076"/>
            <a:ext cx="7632849" cy="2519363"/>
          </a:xfrm>
        </p:spPr>
        <p:txBody>
          <a:bodyPr/>
          <a:lstStyle/>
          <a:p>
            <a:r>
              <a:rPr lang="sv-SE" sz="2000">
                <a:solidFill>
                  <a:schemeClr val="tx1"/>
                </a:solidFill>
              </a:rPr>
              <a:t>Omställningsfondens arbete utgår från kompetens- och omställningsavtalet KOM-KR. Fonden ansvarar för insatserna.</a:t>
            </a:r>
          </a:p>
          <a:p>
            <a:r>
              <a:rPr lang="sv-SE" sz="2000">
                <a:solidFill>
                  <a:schemeClr val="tx1"/>
                </a:solidFill>
              </a:rPr>
              <a:t>Insatserna kan påbörjas tidigt, då arbetstagaren fortfarande är anställd. Aktivt omställningsstöd ges som längst två år efter anställningen upphört.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r>
              <a:rPr lang="sv-SE" sz="2000">
                <a:solidFill>
                  <a:schemeClr val="tx1"/>
                </a:solidFill>
              </a:rPr>
              <a:t>Stödet syftar till att öka arbetstagarens möjlighet till att få ett nytt arbete samt utifrån personens behov och önskemål.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r>
              <a:rPr lang="sv-SE" sz="2000">
                <a:solidFill>
                  <a:schemeClr val="tx1"/>
                </a:solidFill>
              </a:rPr>
              <a:t>Individuella handlingsplaner upprättas, vilket kan innebära stora skillnader från individ till individ.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r>
              <a:rPr lang="sv-SE" sz="2000">
                <a:solidFill>
                  <a:schemeClr val="tx1"/>
                </a:solidFill>
              </a:rPr>
              <a:t>Efterskydd innebär att en person kan komma tillbaka och få stöd igen inom tolv månader efter att anställningen upphört. </a:t>
            </a:r>
            <a:endParaRPr lang="sv-SE" sz="200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endParaRPr lang="sv-SE">
              <a:solidFill>
                <a:schemeClr val="tx1"/>
              </a:solidFill>
            </a:endParaRPr>
          </a:p>
          <a:p>
            <a:endParaRPr lang="sv-S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747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A7AA01-4BDF-4907-B0D8-26681F7EA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"/>
                <a:cs typeface="Arial"/>
              </a:rPr>
              <a:t>Omställningsfondens stöd till arbetstagare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FD74F04-8DF3-46EE-A115-97977B739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8767" y="2348880"/>
            <a:ext cx="7632849" cy="2519363"/>
          </a:xfrm>
        </p:spPr>
        <p:txBody>
          <a:bodyPr/>
          <a:lstStyle/>
          <a:p>
            <a:r>
              <a:rPr lang="sv-SE" sz="2000">
                <a:solidFill>
                  <a:schemeClr val="tx1"/>
                </a:solidFill>
              </a:rPr>
              <a:t>Omställningsfondens rådgivare finns över hela landet. </a:t>
            </a:r>
          </a:p>
          <a:p>
            <a:r>
              <a:rPr lang="sv-SE" sz="2000">
                <a:solidFill>
                  <a:schemeClr val="tx1"/>
                </a:solidFill>
              </a:rPr>
              <a:t>Rådgivaren hjälper varje jobbsökare att hitta ett nytt jobb eller till vidareutbildning och kompetensutveckling. </a:t>
            </a:r>
          </a:p>
          <a:p>
            <a:r>
              <a:rPr lang="sv-SE" sz="2000">
                <a:solidFill>
                  <a:schemeClr val="tx1"/>
                </a:solidFill>
              </a:rPr>
              <a:t>Ansvarar för stöd, exempelvis deltagande i olika program, kortare utbildning eller kurs för att starta eget företag.</a:t>
            </a:r>
          </a:p>
          <a:p>
            <a:r>
              <a:rPr lang="sv-SE" sz="2000">
                <a:solidFill>
                  <a:schemeClr val="tx1"/>
                </a:solidFill>
              </a:rPr>
              <a:t>Startar det aktiva omställningsarbetet så fort som möjligt efter en uppsägning, allra helst medan den som blivit uppsagd fortfarande är kvar på sitt gamla jobb. </a:t>
            </a:r>
          </a:p>
          <a:p>
            <a:r>
              <a:rPr lang="sv-SE" sz="2000">
                <a:solidFill>
                  <a:schemeClr val="tx1"/>
                </a:solidFill>
              </a:rPr>
              <a:t>Individuell handlingsplan för varje enskild jobbsökare.</a:t>
            </a:r>
          </a:p>
          <a:p>
            <a:pPr marL="0" indent="0">
              <a:buNone/>
            </a:pPr>
            <a:endParaRPr lang="sv-SE">
              <a:solidFill>
                <a:schemeClr val="tx1"/>
              </a:solidFill>
            </a:endParaRPr>
          </a:p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18840310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_ma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ll_ny_180928" id="{58C50940-9B15-4984-B4E1-9415168060E2}" vid="{3B1B6B0D-1376-4B62-91FD-EDFA85A637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A4CD4713436A488A61F8844F9C3F9C" ma:contentTypeVersion="8" ma:contentTypeDescription="Skapa ett nytt dokument." ma:contentTypeScope="" ma:versionID="2ad1572f40bbfe3c80adca337b64a9b4">
  <xsd:schema xmlns:xsd="http://www.w3.org/2001/XMLSchema" xmlns:xs="http://www.w3.org/2001/XMLSchema" xmlns:p="http://schemas.microsoft.com/office/2006/metadata/properties" xmlns:ns3="91248d51-5740-4751-926c-646dfaa2ed9e" xmlns:ns4="5a737863-34d6-4090-a974-afb1c84781e9" targetNamespace="http://schemas.microsoft.com/office/2006/metadata/properties" ma:root="true" ma:fieldsID="b8c249445d513cf9d1937d730945fa7f" ns3:_="" ns4:_="">
    <xsd:import namespace="91248d51-5740-4751-926c-646dfaa2ed9e"/>
    <xsd:import namespace="5a737863-34d6-4090-a974-afb1c84781e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248d51-5740-4751-926c-646dfaa2ed9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Delar tips,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737863-34d6-4090-a974-afb1c84781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3601CF-0FB2-4E67-BBE9-CD5752ADE1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1248d51-5740-4751-926c-646dfaa2ed9e"/>
    <ds:schemaRef ds:uri="5a737863-34d6-4090-a974-afb1c84781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A1DC04-E219-496C-9D0A-A39EE5A0A19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40FAEC3-7E3D-4028-B565-2BB3B647087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PPTmall_ny_180928</Template>
  <TotalTime>12</TotalTime>
  <Words>1240</Words>
  <Application>Microsoft Office PowerPoint</Application>
  <PresentationFormat>Bredbild</PresentationFormat>
  <Paragraphs>99</Paragraphs>
  <Slides>16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16</vt:i4>
      </vt:variant>
    </vt:vector>
  </HeadingPairs>
  <TitlesOfParts>
    <vt:vector size="19" baseType="lpstr">
      <vt:lpstr>Arial</vt:lpstr>
      <vt:lpstr>Calibri</vt:lpstr>
      <vt:lpstr>Presentation_mall</vt:lpstr>
      <vt:lpstr>PowerPoint-presentation</vt:lpstr>
      <vt:lpstr>PowerPoint-presentation</vt:lpstr>
      <vt:lpstr>KOM-KR för 1,2 miljoner anställda i kommun och region</vt:lpstr>
      <vt:lpstr>OFR bidrar till utveckling och tryggare omställning</vt:lpstr>
      <vt:lpstr>Fler omfattas av utvidgat stöd</vt:lpstr>
      <vt:lpstr>Individuell kompetensutvecklingsplan</vt:lpstr>
      <vt:lpstr>Turordningsregler permanentas och avtalet anpassas till höjd pensionsålder</vt:lpstr>
      <vt:lpstr>Omställningsfondens arbete och stöd till arbetstagare</vt:lpstr>
      <vt:lpstr>Omställningsfondens stöd till arbetstagare</vt:lpstr>
      <vt:lpstr>Exempel på kompetensutveckling</vt:lpstr>
      <vt:lpstr>Stödet till arbetstagare gäller för</vt:lpstr>
      <vt:lpstr>Stöd vid arbetsbrist – arbetsgivare och fack </vt:lpstr>
      <vt:lpstr>Ekonomiskt stöd till arbetstagare</vt:lpstr>
      <vt:lpstr>Avtalet i korthet</vt:lpstr>
      <vt:lpstr>Avtalet i korthet</vt:lpstr>
      <vt:lpstr>Tack!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Ann-Sofi Sjöberg</dc:creator>
  <cp:lastModifiedBy>Åsa Bjerkesjö</cp:lastModifiedBy>
  <cp:revision>6</cp:revision>
  <cp:lastPrinted>2017-12-05T09:30:43Z</cp:lastPrinted>
  <dcterms:created xsi:type="dcterms:W3CDTF">2020-06-15T13:43:44Z</dcterms:created>
  <dcterms:modified xsi:type="dcterms:W3CDTF">2021-11-23T07:35:24Z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0x0101003EA4CD4713436A488A61F8844F9C3F9C</vt:lpwstr>
  </property>
</Properties>
</file>