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handoutMasterIdLst>
    <p:handoutMasterId r:id="rId43"/>
  </p:handoutMasterIdLst>
  <p:sldIdLst>
    <p:sldId id="275" r:id="rId2"/>
    <p:sldId id="276" r:id="rId3"/>
    <p:sldId id="277" r:id="rId4"/>
    <p:sldId id="278" r:id="rId5"/>
    <p:sldId id="279" r:id="rId6"/>
    <p:sldId id="280" r:id="rId7"/>
    <p:sldId id="281" r:id="rId8"/>
    <p:sldId id="282" r:id="rId9"/>
    <p:sldId id="283" r:id="rId10"/>
    <p:sldId id="284" r:id="rId11"/>
    <p:sldId id="285" r:id="rId12"/>
    <p:sldId id="286" r:id="rId13"/>
    <p:sldId id="287" r:id="rId14"/>
    <p:sldId id="288" r:id="rId15"/>
    <p:sldId id="289" r:id="rId16"/>
    <p:sldId id="290" r:id="rId17"/>
    <p:sldId id="291" r:id="rId18"/>
    <p:sldId id="293" r:id="rId19"/>
    <p:sldId id="294" r:id="rId20"/>
    <p:sldId id="295" r:id="rId21"/>
    <p:sldId id="296" r:id="rId22"/>
    <p:sldId id="297" r:id="rId23"/>
    <p:sldId id="298" r:id="rId24"/>
    <p:sldId id="299" r:id="rId25"/>
    <p:sldId id="300" r:id="rId26"/>
    <p:sldId id="301" r:id="rId27"/>
    <p:sldId id="302" r:id="rId28"/>
    <p:sldId id="303" r:id="rId29"/>
    <p:sldId id="304" r:id="rId30"/>
    <p:sldId id="305" r:id="rId31"/>
    <p:sldId id="306" r:id="rId32"/>
    <p:sldId id="307" r:id="rId33"/>
    <p:sldId id="308" r:id="rId34"/>
    <p:sldId id="309" r:id="rId35"/>
    <p:sldId id="310" r:id="rId36"/>
    <p:sldId id="311" r:id="rId37"/>
    <p:sldId id="312" r:id="rId38"/>
    <p:sldId id="313" r:id="rId39"/>
    <p:sldId id="314" r:id="rId40"/>
    <p:sldId id="315" r:id="rId41"/>
  </p:sldIdLst>
  <p:sldSz cx="12192000" cy="6858000"/>
  <p:notesSz cx="6797675" cy="9926638"/>
  <p:defaultTextStyle>
    <a:defPPr>
      <a:defRPr lang="sv-S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8787"/>
    <a:srgbClr val="E3E9EC"/>
    <a:srgbClr val="4D8CA6"/>
    <a:srgbClr val="D4EDFC"/>
    <a:srgbClr val="35ABC5"/>
    <a:srgbClr val="59A9C2"/>
    <a:srgbClr val="58A9C3"/>
    <a:srgbClr val="9FB9CA"/>
    <a:srgbClr val="7B0C0C"/>
    <a:srgbClr val="65A9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98" autoAdjust="0"/>
    <p:restoredTop sz="94686" autoAdjust="0"/>
  </p:normalViewPr>
  <p:slideViewPr>
    <p:cSldViewPr>
      <p:cViewPr varScale="1">
        <p:scale>
          <a:sx n="118" d="100"/>
          <a:sy n="118" d="100"/>
        </p:scale>
        <p:origin x="763" y="91"/>
      </p:cViewPr>
      <p:guideLst/>
    </p:cSldViewPr>
  </p:slideViewPr>
  <p:notesTextViewPr>
    <p:cViewPr>
      <p:scale>
        <a:sx n="1" d="1"/>
        <a:sy n="1" d="1"/>
      </p:scale>
      <p:origin x="0" y="0"/>
    </p:cViewPr>
  </p:notesTextViewPr>
  <p:notesViewPr>
    <p:cSldViewPr>
      <p:cViewPr varScale="1">
        <p:scale>
          <a:sx n="113" d="100"/>
          <a:sy n="113" d="100"/>
        </p:scale>
        <p:origin x="3256"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6CE58E1C-B549-D743-9540-D8FB196D7EB0}"/>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E09BAF01-D2F2-8C4C-8EB9-BE62E72BB48F}"/>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05A046D-35A6-4F46-A8B4-DC48063B128F}" type="datetimeFigureOut">
              <a:rPr lang="sv-SE" smtClean="0"/>
              <a:t>2019-08-15</a:t>
            </a:fld>
            <a:endParaRPr lang="sv-SE"/>
          </a:p>
        </p:txBody>
      </p:sp>
      <p:sp>
        <p:nvSpPr>
          <p:cNvPr id="4" name="Platshållare för sidfot 3">
            <a:extLst>
              <a:ext uri="{FF2B5EF4-FFF2-40B4-BE49-F238E27FC236}">
                <a16:creationId xmlns:a16="http://schemas.microsoft.com/office/drawing/2014/main" id="{61F205EC-CEFA-6D47-B479-2466B4ABCDFD}"/>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4F916090-6312-D549-AA23-773F42AF5064}"/>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D0F8ACC4-7975-5546-B9DF-87DBF3EE7F41}" type="slidenum">
              <a:rPr lang="sv-SE" smtClean="0"/>
              <a:t>‹#›</a:t>
            </a:fld>
            <a:endParaRPr lang="sv-SE"/>
          </a:p>
        </p:txBody>
      </p:sp>
    </p:spTree>
    <p:extLst>
      <p:ext uri="{BB962C8B-B14F-4D97-AF65-F5344CB8AC3E}">
        <p14:creationId xmlns:p14="http://schemas.microsoft.com/office/powerpoint/2010/main" val="40520833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3324" tIns="46662" rIns="93324" bIns="46662" rtlCol="0"/>
          <a:lstStyle>
            <a:lvl1pPr algn="l">
              <a:defRPr sz="1200"/>
            </a:lvl1pPr>
          </a:lstStyle>
          <a:p>
            <a:pPr>
              <a:defRPr/>
            </a:pPr>
            <a:endParaRPr lang="en-US"/>
          </a:p>
        </p:txBody>
      </p:sp>
      <p:sp>
        <p:nvSpPr>
          <p:cNvPr id="3" name="Platshållare för datum 2"/>
          <p:cNvSpPr>
            <a:spLocks noGrp="1"/>
          </p:cNvSpPr>
          <p:nvPr>
            <p:ph type="dt" idx="1"/>
          </p:nvPr>
        </p:nvSpPr>
        <p:spPr>
          <a:xfrm>
            <a:off x="3850444" y="0"/>
            <a:ext cx="2945659" cy="496332"/>
          </a:xfrm>
          <a:prstGeom prst="rect">
            <a:avLst/>
          </a:prstGeom>
        </p:spPr>
        <p:txBody>
          <a:bodyPr vert="horz" lIns="93324" tIns="46662" rIns="93324" bIns="46662" rtlCol="0"/>
          <a:lstStyle>
            <a:lvl1pPr algn="r">
              <a:defRPr sz="1200"/>
            </a:lvl1pPr>
          </a:lstStyle>
          <a:p>
            <a:pPr>
              <a:defRPr/>
            </a:pPr>
            <a:fld id="{EF39F33D-256F-4A51-BDC1-0AC136F465CE}" type="datetimeFigureOut">
              <a:rPr lang="en-US"/>
              <a:pPr>
                <a:defRPr/>
              </a:pPr>
              <a:t>8/15/2019</a:t>
            </a:fld>
            <a:endParaRPr lang="en-US" dirty="0"/>
          </a:p>
        </p:txBody>
      </p:sp>
      <p:sp>
        <p:nvSpPr>
          <p:cNvPr id="4" name="Platshållare för bildobjekt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3324" tIns="46662" rIns="93324" bIns="46662" rtlCol="0" anchor="ctr"/>
          <a:lstStyle/>
          <a:p>
            <a:pPr lvl="0"/>
            <a:endParaRPr lang="en-US" noProof="0" dirty="0"/>
          </a:p>
        </p:txBody>
      </p:sp>
      <p:sp>
        <p:nvSpPr>
          <p:cNvPr id="5" name="Platshållare för anteckningar 4"/>
          <p:cNvSpPr>
            <a:spLocks noGrp="1"/>
          </p:cNvSpPr>
          <p:nvPr>
            <p:ph type="body" sz="quarter" idx="3"/>
          </p:nvPr>
        </p:nvSpPr>
        <p:spPr>
          <a:xfrm>
            <a:off x="679768" y="4715154"/>
            <a:ext cx="5438140" cy="4466987"/>
          </a:xfrm>
          <a:prstGeom prst="rect">
            <a:avLst/>
          </a:prstGeom>
        </p:spPr>
        <p:txBody>
          <a:bodyPr vert="horz" lIns="93324" tIns="46662" rIns="93324" bIns="46662" rtlCol="0">
            <a:normAutofit/>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en-US" noProof="0"/>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3324" tIns="46662" rIns="93324" bIns="46662" rtlCol="0" anchor="b"/>
          <a:lstStyle>
            <a:lvl1pPr algn="l">
              <a:defRPr sz="1200"/>
            </a:lvl1pPr>
          </a:lstStyle>
          <a:p>
            <a:pPr>
              <a:defRPr/>
            </a:pPr>
            <a:endParaRPr lang="en-US"/>
          </a:p>
        </p:txBody>
      </p:sp>
      <p:sp>
        <p:nvSpPr>
          <p:cNvPr id="7" name="Platshållare för bildnummer 6"/>
          <p:cNvSpPr>
            <a:spLocks noGrp="1"/>
          </p:cNvSpPr>
          <p:nvPr>
            <p:ph type="sldNum" sz="quarter" idx="5"/>
          </p:nvPr>
        </p:nvSpPr>
        <p:spPr>
          <a:xfrm>
            <a:off x="3850444" y="9428583"/>
            <a:ext cx="2945659" cy="496332"/>
          </a:xfrm>
          <a:prstGeom prst="rect">
            <a:avLst/>
          </a:prstGeom>
        </p:spPr>
        <p:txBody>
          <a:bodyPr vert="horz" wrap="square" lIns="93324" tIns="46662" rIns="93324" bIns="46662" numCol="1" anchor="b" anchorCtr="0" compatLnSpc="1">
            <a:prstTxWarp prst="textNoShape">
              <a:avLst/>
            </a:prstTxWarp>
          </a:bodyPr>
          <a:lstStyle>
            <a:lvl1pPr algn="r">
              <a:defRPr sz="1200"/>
            </a:lvl1pPr>
          </a:lstStyle>
          <a:p>
            <a:fld id="{6EC529F7-A169-4B2F-BFD9-93B63E187412}" type="slidenum">
              <a:rPr lang="en-US" altLang="sv-SE"/>
              <a:pPr/>
              <a:t>‹#›</a:t>
            </a:fld>
            <a:endParaRPr lang="en-US" altLang="sv-SE"/>
          </a:p>
        </p:txBody>
      </p:sp>
    </p:spTree>
    <p:extLst>
      <p:ext uri="{BB962C8B-B14F-4D97-AF65-F5344CB8AC3E}">
        <p14:creationId xmlns:p14="http://schemas.microsoft.com/office/powerpoint/2010/main" val="8762598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våspalt">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1928F744-585F-9945-83B9-D606DC874F5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089" b="8018"/>
          <a:stretch/>
        </p:blipFill>
        <p:spPr>
          <a:xfrm>
            <a:off x="-25400" y="1"/>
            <a:ext cx="12234333" cy="6858000"/>
          </a:xfrm>
          <a:prstGeom prst="rect">
            <a:avLst/>
          </a:prstGeom>
        </p:spPr>
      </p:pic>
    </p:spTree>
    <p:extLst>
      <p:ext uri="{BB962C8B-B14F-4D97-AF65-F5344CB8AC3E}">
        <p14:creationId xmlns:p14="http://schemas.microsoft.com/office/powerpoint/2010/main" val="2402391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Tvåspalt">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6F83ACA-BC41-3241-AAD8-231CCC9D130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2509" t="26252" b="16931"/>
          <a:stretch/>
        </p:blipFill>
        <p:spPr>
          <a:xfrm rot="10800000">
            <a:off x="-2" y="-1"/>
            <a:ext cx="12192002" cy="6858001"/>
          </a:xfrm>
          <a:prstGeom prst="rect">
            <a:avLst/>
          </a:prstGeom>
        </p:spPr>
      </p:pic>
    </p:spTree>
    <p:extLst>
      <p:ext uri="{BB962C8B-B14F-4D97-AF65-F5344CB8AC3E}">
        <p14:creationId xmlns:p14="http://schemas.microsoft.com/office/powerpoint/2010/main" val="4213978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våspalt">
    <p:spTree>
      <p:nvGrpSpPr>
        <p:cNvPr id="1" name=""/>
        <p:cNvGrpSpPr/>
        <p:nvPr/>
      </p:nvGrpSpPr>
      <p:grpSpPr>
        <a:xfrm>
          <a:off x="0" y="0"/>
          <a:ext cx="0" cy="0"/>
          <a:chOff x="0" y="0"/>
          <a:chExt cx="0" cy="0"/>
        </a:xfrm>
      </p:grpSpPr>
      <p:sp>
        <p:nvSpPr>
          <p:cNvPr id="4" name="Platshållare för text 3"/>
          <p:cNvSpPr>
            <a:spLocks noGrp="1"/>
          </p:cNvSpPr>
          <p:nvPr>
            <p:ph type="body" sz="quarter" idx="10"/>
          </p:nvPr>
        </p:nvSpPr>
        <p:spPr>
          <a:xfrm>
            <a:off x="2280382" y="2229124"/>
            <a:ext cx="3662018" cy="2520000"/>
          </a:xfrm>
        </p:spPr>
        <p:txBody>
          <a:bodyPr/>
          <a:lstStyle>
            <a:lvl1pPr>
              <a:lnSpc>
                <a:spcPts val="2000"/>
              </a:lnSpc>
              <a:defRPr sz="1500">
                <a:latin typeface="Arial" panose="020B0604020202020204" pitchFamily="34" charset="0"/>
                <a:cs typeface="Arial" panose="020B0604020202020204" pitchFamily="34" charset="0"/>
              </a:defRPr>
            </a:lvl1pPr>
          </a:lstStyle>
          <a:p>
            <a:pPr lvl="0"/>
            <a:r>
              <a:rPr lang="sv-SE"/>
              <a:t>Klicka här för att ändra format på bakgrundstexten</a:t>
            </a:r>
          </a:p>
        </p:txBody>
      </p:sp>
      <p:sp>
        <p:nvSpPr>
          <p:cNvPr id="5" name="Platshållare för text 3"/>
          <p:cNvSpPr>
            <a:spLocks noGrp="1"/>
          </p:cNvSpPr>
          <p:nvPr>
            <p:ph type="body" sz="quarter" idx="11"/>
          </p:nvPr>
        </p:nvSpPr>
        <p:spPr>
          <a:xfrm>
            <a:off x="6286501" y="2229124"/>
            <a:ext cx="3625115" cy="2520000"/>
          </a:xfrm>
        </p:spPr>
        <p:txBody>
          <a:bodyPr/>
          <a:lstStyle>
            <a:lvl1pPr>
              <a:lnSpc>
                <a:spcPts val="2000"/>
              </a:lnSpc>
              <a:defRPr sz="1500">
                <a:latin typeface="Arial" panose="020B0604020202020204" pitchFamily="34" charset="0"/>
                <a:cs typeface="Arial" panose="020B0604020202020204" pitchFamily="34" charset="0"/>
              </a:defRPr>
            </a:lvl1pPr>
          </a:lstStyle>
          <a:p>
            <a:pPr lvl="0"/>
            <a:r>
              <a:rPr lang="sv-SE"/>
              <a:t>Klicka här för att ändra format på bakgrundstexten</a:t>
            </a:r>
          </a:p>
        </p:txBody>
      </p:sp>
      <p:sp>
        <p:nvSpPr>
          <p:cNvPr id="7" name="Platshållare för rubrik 11">
            <a:extLst>
              <a:ext uri="{FF2B5EF4-FFF2-40B4-BE49-F238E27FC236}">
                <a16:creationId xmlns:a16="http://schemas.microsoft.com/office/drawing/2014/main" id="{11E3AAE8-A32E-C441-94E7-79A263E3C091}"/>
              </a:ext>
            </a:extLst>
          </p:cNvPr>
          <p:cNvSpPr>
            <a:spLocks noGrp="1"/>
          </p:cNvSpPr>
          <p:nvPr>
            <p:ph type="title"/>
          </p:nvPr>
        </p:nvSpPr>
        <p:spPr>
          <a:xfrm>
            <a:off x="2280382" y="1556792"/>
            <a:ext cx="7631234" cy="600324"/>
          </a:xfrm>
          <a:prstGeom prst="rect">
            <a:avLst/>
          </a:prstGeom>
          <a:noFill/>
          <a:ln>
            <a:noFill/>
          </a:ln>
        </p:spPr>
        <p:style>
          <a:lnRef idx="2">
            <a:schemeClr val="accent3"/>
          </a:lnRef>
          <a:fillRef idx="1">
            <a:schemeClr val="lt1"/>
          </a:fillRef>
          <a:effectRef idx="0">
            <a:schemeClr val="accent3"/>
          </a:effectRef>
          <a:fontRef idx="none"/>
        </p:style>
        <p:txBody>
          <a:bodyPr vert="horz" lIns="91440" tIns="45720" rIns="91440" bIns="45720" rtlCol="0" anchor="ctr">
            <a:normAutofit/>
          </a:bodyPr>
          <a:lstStyle/>
          <a:p>
            <a:endParaRPr lang="sv-SE" dirty="0"/>
          </a:p>
        </p:txBody>
      </p:sp>
      <p:cxnSp>
        <p:nvCxnSpPr>
          <p:cNvPr id="6" name="Rak 5">
            <a:extLst>
              <a:ext uri="{FF2B5EF4-FFF2-40B4-BE49-F238E27FC236}">
                <a16:creationId xmlns:a16="http://schemas.microsoft.com/office/drawing/2014/main" id="{E73B3097-B991-DD4B-8AFD-0DD73709AE1C}"/>
              </a:ext>
            </a:extLst>
          </p:cNvPr>
          <p:cNvCxnSpPr/>
          <p:nvPr userDrawn="1"/>
        </p:nvCxnSpPr>
        <p:spPr>
          <a:xfrm>
            <a:off x="1143000" y="714375"/>
            <a:ext cx="10026651" cy="0"/>
          </a:xfrm>
          <a:prstGeom prst="line">
            <a:avLst/>
          </a:prstGeom>
          <a:ln w="6350">
            <a:solidFill>
              <a:srgbClr val="F6A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240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4" name="Platshållare för rubrik 11">
            <a:extLst>
              <a:ext uri="{FF2B5EF4-FFF2-40B4-BE49-F238E27FC236}">
                <a16:creationId xmlns:a16="http://schemas.microsoft.com/office/drawing/2014/main" id="{8E7C8390-8B4F-2243-BBFE-E7ADF724318D}"/>
              </a:ext>
            </a:extLst>
          </p:cNvPr>
          <p:cNvSpPr>
            <a:spLocks noGrp="1"/>
          </p:cNvSpPr>
          <p:nvPr>
            <p:ph type="title"/>
          </p:nvPr>
        </p:nvSpPr>
        <p:spPr>
          <a:xfrm>
            <a:off x="2280382" y="1556792"/>
            <a:ext cx="7631234" cy="600324"/>
          </a:xfrm>
          <a:prstGeom prst="rect">
            <a:avLst/>
          </a:prstGeom>
          <a:noFill/>
          <a:ln>
            <a:noFill/>
          </a:ln>
        </p:spPr>
        <p:style>
          <a:lnRef idx="2">
            <a:schemeClr val="accent3"/>
          </a:lnRef>
          <a:fillRef idx="1">
            <a:schemeClr val="lt1"/>
          </a:fillRef>
          <a:effectRef idx="0">
            <a:schemeClr val="accent3"/>
          </a:effectRef>
          <a:fontRef idx="none"/>
        </p:style>
        <p:txBody>
          <a:bodyPr vert="horz" lIns="91440" tIns="45720" rIns="91440" bIns="45720" rtlCol="0" anchor="ctr">
            <a:normAutofit/>
          </a:bodyPr>
          <a:lstStyle/>
          <a:p>
            <a:endParaRPr lang="sv-SE" dirty="0"/>
          </a:p>
        </p:txBody>
      </p:sp>
      <p:sp>
        <p:nvSpPr>
          <p:cNvPr id="5" name="Platshållare för text 3">
            <a:extLst>
              <a:ext uri="{FF2B5EF4-FFF2-40B4-BE49-F238E27FC236}">
                <a16:creationId xmlns:a16="http://schemas.microsoft.com/office/drawing/2014/main" id="{7B223E6E-5002-A549-A286-139BC9D9D12C}"/>
              </a:ext>
            </a:extLst>
          </p:cNvPr>
          <p:cNvSpPr>
            <a:spLocks noGrp="1"/>
          </p:cNvSpPr>
          <p:nvPr>
            <p:ph idx="1"/>
          </p:nvPr>
        </p:nvSpPr>
        <p:spPr bwMode="auto">
          <a:xfrm>
            <a:off x="2279575" y="2213000"/>
            <a:ext cx="7632849"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2pPr>
              <a:lnSpc>
                <a:spcPts val="2000"/>
              </a:lnSpc>
              <a:defRPr/>
            </a:lvl2pPr>
          </a:lstStyle>
          <a:p>
            <a:pPr lvl="1"/>
            <a:r>
              <a:rPr lang="sv-SE" altLang="en-US"/>
              <a:t>Skriv text här</a:t>
            </a:r>
          </a:p>
        </p:txBody>
      </p:sp>
      <p:cxnSp>
        <p:nvCxnSpPr>
          <p:cNvPr id="6" name="Rak 5">
            <a:extLst>
              <a:ext uri="{FF2B5EF4-FFF2-40B4-BE49-F238E27FC236}">
                <a16:creationId xmlns:a16="http://schemas.microsoft.com/office/drawing/2014/main" id="{46430A04-3375-1C4C-A4B1-5A6C252CB458}"/>
              </a:ext>
            </a:extLst>
          </p:cNvPr>
          <p:cNvCxnSpPr/>
          <p:nvPr userDrawn="1"/>
        </p:nvCxnSpPr>
        <p:spPr>
          <a:xfrm>
            <a:off x="1143000" y="714375"/>
            <a:ext cx="10026651" cy="0"/>
          </a:xfrm>
          <a:prstGeom prst="line">
            <a:avLst/>
          </a:prstGeom>
          <a:ln w="6350">
            <a:solidFill>
              <a:srgbClr val="F6A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4061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våspalt">
    <p:spTree>
      <p:nvGrpSpPr>
        <p:cNvPr id="1" name=""/>
        <p:cNvGrpSpPr/>
        <p:nvPr/>
      </p:nvGrpSpPr>
      <p:grpSpPr>
        <a:xfrm>
          <a:off x="0" y="0"/>
          <a:ext cx="0" cy="0"/>
          <a:chOff x="0" y="0"/>
          <a:chExt cx="0" cy="0"/>
        </a:xfrm>
      </p:grpSpPr>
      <p:sp>
        <p:nvSpPr>
          <p:cNvPr id="4" name="Platshållare för text 3"/>
          <p:cNvSpPr>
            <a:spLocks noGrp="1"/>
          </p:cNvSpPr>
          <p:nvPr>
            <p:ph type="body" sz="quarter" idx="10"/>
          </p:nvPr>
        </p:nvSpPr>
        <p:spPr>
          <a:xfrm>
            <a:off x="2280382" y="2229124"/>
            <a:ext cx="3662018" cy="2520000"/>
          </a:xfrm>
        </p:spPr>
        <p:txBody>
          <a:bodyPr/>
          <a:lstStyle>
            <a:lvl1pPr>
              <a:lnSpc>
                <a:spcPts val="2000"/>
              </a:lnSpc>
              <a:defRPr sz="1500">
                <a:latin typeface="Arial" panose="020B0604020202020204" pitchFamily="34" charset="0"/>
                <a:cs typeface="Arial" panose="020B0604020202020204" pitchFamily="34" charset="0"/>
              </a:defRPr>
            </a:lvl1pPr>
          </a:lstStyle>
          <a:p>
            <a:pPr lvl="0"/>
            <a:r>
              <a:rPr lang="sv-SE"/>
              <a:t>Klicka här för att ändra format på bakgrundstexten</a:t>
            </a:r>
          </a:p>
        </p:txBody>
      </p:sp>
      <p:sp>
        <p:nvSpPr>
          <p:cNvPr id="5" name="Platshållare för text 3"/>
          <p:cNvSpPr>
            <a:spLocks noGrp="1"/>
          </p:cNvSpPr>
          <p:nvPr>
            <p:ph type="body" sz="quarter" idx="11"/>
          </p:nvPr>
        </p:nvSpPr>
        <p:spPr>
          <a:xfrm>
            <a:off x="6286501" y="2229124"/>
            <a:ext cx="3625115" cy="2520000"/>
          </a:xfrm>
        </p:spPr>
        <p:txBody>
          <a:bodyPr/>
          <a:lstStyle>
            <a:lvl1pPr>
              <a:lnSpc>
                <a:spcPts val="2000"/>
              </a:lnSpc>
              <a:defRPr sz="1500">
                <a:latin typeface="Arial" panose="020B0604020202020204" pitchFamily="34" charset="0"/>
                <a:cs typeface="Arial" panose="020B0604020202020204" pitchFamily="34" charset="0"/>
              </a:defRPr>
            </a:lvl1pPr>
          </a:lstStyle>
          <a:p>
            <a:pPr lvl="0"/>
            <a:r>
              <a:rPr lang="sv-SE"/>
              <a:t>Klicka här för att ändra format på bakgrundstexten</a:t>
            </a:r>
          </a:p>
        </p:txBody>
      </p:sp>
      <p:sp>
        <p:nvSpPr>
          <p:cNvPr id="7" name="Platshållare för rubrik 11">
            <a:extLst>
              <a:ext uri="{FF2B5EF4-FFF2-40B4-BE49-F238E27FC236}">
                <a16:creationId xmlns:a16="http://schemas.microsoft.com/office/drawing/2014/main" id="{11E3AAE8-A32E-C441-94E7-79A263E3C091}"/>
              </a:ext>
            </a:extLst>
          </p:cNvPr>
          <p:cNvSpPr>
            <a:spLocks noGrp="1"/>
          </p:cNvSpPr>
          <p:nvPr>
            <p:ph type="title"/>
          </p:nvPr>
        </p:nvSpPr>
        <p:spPr>
          <a:xfrm>
            <a:off x="2280382" y="1556792"/>
            <a:ext cx="7631234" cy="600324"/>
          </a:xfrm>
          <a:prstGeom prst="rect">
            <a:avLst/>
          </a:prstGeom>
          <a:noFill/>
          <a:ln>
            <a:noFill/>
          </a:ln>
        </p:spPr>
        <p:style>
          <a:lnRef idx="2">
            <a:schemeClr val="accent3"/>
          </a:lnRef>
          <a:fillRef idx="1">
            <a:schemeClr val="lt1"/>
          </a:fillRef>
          <a:effectRef idx="0">
            <a:schemeClr val="accent3"/>
          </a:effectRef>
          <a:fontRef idx="none"/>
        </p:style>
        <p:txBody>
          <a:bodyPr vert="horz" lIns="91440" tIns="45720" rIns="91440" bIns="45720" rtlCol="0" anchor="ctr">
            <a:normAutofit/>
          </a:bodyPr>
          <a:lstStyle/>
          <a:p>
            <a:endParaRPr lang="sv-SE" dirty="0"/>
          </a:p>
        </p:txBody>
      </p:sp>
      <p:pic>
        <p:nvPicPr>
          <p:cNvPr id="3" name="Bildobjekt 2">
            <a:extLst>
              <a:ext uri="{FF2B5EF4-FFF2-40B4-BE49-F238E27FC236}">
                <a16:creationId xmlns:a16="http://schemas.microsoft.com/office/drawing/2014/main" id="{B5BEB35F-F3B3-0442-B200-10637D3A07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60096" y="-819472"/>
            <a:ext cx="5015880" cy="1971651"/>
          </a:xfrm>
          <a:prstGeom prst="rect">
            <a:avLst/>
          </a:prstGeom>
        </p:spPr>
      </p:pic>
    </p:spTree>
    <p:extLst>
      <p:ext uri="{BB962C8B-B14F-4D97-AF65-F5344CB8AC3E}">
        <p14:creationId xmlns:p14="http://schemas.microsoft.com/office/powerpoint/2010/main" val="3548625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Rubrikbild">
    <p:spTree>
      <p:nvGrpSpPr>
        <p:cNvPr id="1" name=""/>
        <p:cNvGrpSpPr/>
        <p:nvPr/>
      </p:nvGrpSpPr>
      <p:grpSpPr>
        <a:xfrm>
          <a:off x="0" y="0"/>
          <a:ext cx="0" cy="0"/>
          <a:chOff x="0" y="0"/>
          <a:chExt cx="0" cy="0"/>
        </a:xfrm>
      </p:grpSpPr>
      <p:sp>
        <p:nvSpPr>
          <p:cNvPr id="4" name="Platshållare för rubrik 11">
            <a:extLst>
              <a:ext uri="{FF2B5EF4-FFF2-40B4-BE49-F238E27FC236}">
                <a16:creationId xmlns:a16="http://schemas.microsoft.com/office/drawing/2014/main" id="{8E7C8390-8B4F-2243-BBFE-E7ADF724318D}"/>
              </a:ext>
            </a:extLst>
          </p:cNvPr>
          <p:cNvSpPr>
            <a:spLocks noGrp="1"/>
          </p:cNvSpPr>
          <p:nvPr>
            <p:ph type="title"/>
          </p:nvPr>
        </p:nvSpPr>
        <p:spPr>
          <a:xfrm>
            <a:off x="2280382" y="1556792"/>
            <a:ext cx="7631234" cy="600324"/>
          </a:xfrm>
          <a:prstGeom prst="rect">
            <a:avLst/>
          </a:prstGeom>
          <a:noFill/>
          <a:ln>
            <a:noFill/>
          </a:ln>
        </p:spPr>
        <p:style>
          <a:lnRef idx="2">
            <a:schemeClr val="accent3"/>
          </a:lnRef>
          <a:fillRef idx="1">
            <a:schemeClr val="lt1"/>
          </a:fillRef>
          <a:effectRef idx="0">
            <a:schemeClr val="accent3"/>
          </a:effectRef>
          <a:fontRef idx="none"/>
        </p:style>
        <p:txBody>
          <a:bodyPr vert="horz" lIns="91440" tIns="45720" rIns="91440" bIns="45720" rtlCol="0" anchor="ctr">
            <a:normAutofit/>
          </a:bodyPr>
          <a:lstStyle/>
          <a:p>
            <a:endParaRPr lang="sv-SE" dirty="0"/>
          </a:p>
        </p:txBody>
      </p:sp>
      <p:sp>
        <p:nvSpPr>
          <p:cNvPr id="5" name="Platshållare för text 3">
            <a:extLst>
              <a:ext uri="{FF2B5EF4-FFF2-40B4-BE49-F238E27FC236}">
                <a16:creationId xmlns:a16="http://schemas.microsoft.com/office/drawing/2014/main" id="{7B223E6E-5002-A549-A286-139BC9D9D12C}"/>
              </a:ext>
            </a:extLst>
          </p:cNvPr>
          <p:cNvSpPr>
            <a:spLocks noGrp="1"/>
          </p:cNvSpPr>
          <p:nvPr>
            <p:ph idx="1"/>
          </p:nvPr>
        </p:nvSpPr>
        <p:spPr bwMode="auto">
          <a:xfrm>
            <a:off x="2279575" y="2213000"/>
            <a:ext cx="7632849"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2pPr>
              <a:lnSpc>
                <a:spcPts val="2000"/>
              </a:lnSpc>
              <a:defRPr/>
            </a:lvl2pPr>
          </a:lstStyle>
          <a:p>
            <a:pPr lvl="1"/>
            <a:r>
              <a:rPr lang="sv-SE" altLang="en-US"/>
              <a:t>Skriv text här</a:t>
            </a:r>
          </a:p>
        </p:txBody>
      </p:sp>
      <p:pic>
        <p:nvPicPr>
          <p:cNvPr id="7" name="Bildobjekt 6">
            <a:extLst>
              <a:ext uri="{FF2B5EF4-FFF2-40B4-BE49-F238E27FC236}">
                <a16:creationId xmlns:a16="http://schemas.microsoft.com/office/drawing/2014/main" id="{4885B234-B6C2-D145-BE05-666A2B8CD7A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60096" y="-819472"/>
            <a:ext cx="5015880" cy="1971651"/>
          </a:xfrm>
          <a:prstGeom prst="rect">
            <a:avLst/>
          </a:prstGeom>
        </p:spPr>
      </p:pic>
    </p:spTree>
    <p:extLst>
      <p:ext uri="{BB962C8B-B14F-4D97-AF65-F5344CB8AC3E}">
        <p14:creationId xmlns:p14="http://schemas.microsoft.com/office/powerpoint/2010/main" val="2953871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Rubrikbild">
    <p:spTree>
      <p:nvGrpSpPr>
        <p:cNvPr id="1" name=""/>
        <p:cNvGrpSpPr/>
        <p:nvPr/>
      </p:nvGrpSpPr>
      <p:grpSpPr>
        <a:xfrm>
          <a:off x="0" y="0"/>
          <a:ext cx="0" cy="0"/>
          <a:chOff x="0" y="0"/>
          <a:chExt cx="0" cy="0"/>
        </a:xfrm>
      </p:grpSpPr>
      <p:sp>
        <p:nvSpPr>
          <p:cNvPr id="5" name="Platshållare för text 3">
            <a:extLst>
              <a:ext uri="{FF2B5EF4-FFF2-40B4-BE49-F238E27FC236}">
                <a16:creationId xmlns:a16="http://schemas.microsoft.com/office/drawing/2014/main" id="{7B223E6E-5002-A549-A286-139BC9D9D12C}"/>
              </a:ext>
            </a:extLst>
          </p:cNvPr>
          <p:cNvSpPr>
            <a:spLocks noGrp="1"/>
          </p:cNvSpPr>
          <p:nvPr>
            <p:ph idx="1"/>
          </p:nvPr>
        </p:nvSpPr>
        <p:spPr bwMode="auto">
          <a:xfrm>
            <a:off x="2278769" y="5309345"/>
            <a:ext cx="7632849" cy="783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2pPr algn="ctr">
              <a:lnSpc>
                <a:spcPts val="2000"/>
              </a:lnSpc>
              <a:defRPr/>
            </a:lvl2pPr>
          </a:lstStyle>
          <a:p>
            <a:pPr lvl="1"/>
            <a:r>
              <a:rPr lang="sv-SE" altLang="en-US"/>
              <a:t>Skriv text här</a:t>
            </a:r>
          </a:p>
        </p:txBody>
      </p:sp>
      <p:pic>
        <p:nvPicPr>
          <p:cNvPr id="7" name="Bildobjekt 6">
            <a:extLst>
              <a:ext uri="{FF2B5EF4-FFF2-40B4-BE49-F238E27FC236}">
                <a16:creationId xmlns:a16="http://schemas.microsoft.com/office/drawing/2014/main" id="{A74933DE-DA4D-3B44-B445-353394A991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56013" y="4905537"/>
            <a:ext cx="2078360" cy="295796"/>
          </a:xfrm>
          <a:prstGeom prst="rect">
            <a:avLst/>
          </a:prstGeom>
        </p:spPr>
      </p:pic>
      <p:pic>
        <p:nvPicPr>
          <p:cNvPr id="8" name="Bildobjekt 7">
            <a:extLst>
              <a:ext uri="{FF2B5EF4-FFF2-40B4-BE49-F238E27FC236}">
                <a16:creationId xmlns:a16="http://schemas.microsoft.com/office/drawing/2014/main" id="{9B72870D-F977-064A-A169-ED0CEA6DFA0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1" t="54479" r="-11" b="33660"/>
          <a:stretch/>
        </p:blipFill>
        <p:spPr>
          <a:xfrm>
            <a:off x="1372" y="6299634"/>
            <a:ext cx="12192000" cy="585750"/>
          </a:xfrm>
          <a:prstGeom prst="rect">
            <a:avLst/>
          </a:prstGeom>
        </p:spPr>
      </p:pic>
    </p:spTree>
    <p:extLst>
      <p:ext uri="{BB962C8B-B14F-4D97-AF65-F5344CB8AC3E}">
        <p14:creationId xmlns:p14="http://schemas.microsoft.com/office/powerpoint/2010/main" val="3233826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Platshållare för rubrik 11"/>
          <p:cNvSpPr>
            <a:spLocks noGrp="1"/>
          </p:cNvSpPr>
          <p:nvPr>
            <p:ph type="title"/>
          </p:nvPr>
        </p:nvSpPr>
        <p:spPr>
          <a:xfrm>
            <a:off x="2280382" y="1556792"/>
            <a:ext cx="7631234" cy="600324"/>
          </a:xfrm>
          <a:prstGeom prst="rect">
            <a:avLst/>
          </a:prstGeom>
          <a:noFill/>
          <a:ln>
            <a:noFill/>
          </a:ln>
        </p:spPr>
        <p:style>
          <a:lnRef idx="2">
            <a:schemeClr val="accent3"/>
          </a:lnRef>
          <a:fillRef idx="1">
            <a:schemeClr val="lt1"/>
          </a:fillRef>
          <a:effectRef idx="0">
            <a:schemeClr val="accent3"/>
          </a:effectRef>
          <a:fontRef idx="none"/>
        </p:style>
        <p:txBody>
          <a:bodyPr vert="horz" lIns="91440" tIns="45720" rIns="91440" bIns="45720" rtlCol="0" anchor="ctr">
            <a:normAutofit/>
          </a:bodyPr>
          <a:lstStyle/>
          <a:p>
            <a:endParaRPr lang="sv-SE" dirty="0"/>
          </a:p>
        </p:txBody>
      </p:sp>
      <p:sp>
        <p:nvSpPr>
          <p:cNvPr id="7" name="Platshållare för rubrik 11"/>
          <p:cNvSpPr txBox="1">
            <a:spLocks/>
          </p:cNvSpPr>
          <p:nvPr userDrawn="1"/>
        </p:nvSpPr>
        <p:spPr>
          <a:xfrm>
            <a:off x="1714501" y="285750"/>
            <a:ext cx="8640233" cy="571500"/>
          </a:xfrm>
          <a:prstGeom prst="rect">
            <a:avLst/>
          </a:prstGeom>
          <a:noFill/>
          <a:ln w="25400" cap="flat" cmpd="sng" algn="ctr">
            <a:noFill/>
            <a:prstDash val="solid"/>
          </a:ln>
        </p:spPr>
        <p:style>
          <a:lnRef idx="2">
            <a:schemeClr val="accent3"/>
          </a:lnRef>
          <a:fillRef idx="1">
            <a:schemeClr val="lt1"/>
          </a:fillRef>
          <a:effectRef idx="0">
            <a:schemeClr val="accent3"/>
          </a:effectRef>
          <a:fontRef idx="none"/>
        </p:style>
        <p:txBody>
          <a:bodyPr anchor="ctr">
            <a:normAutofit/>
          </a:bodyPr>
          <a:lstStyle/>
          <a:p>
            <a:pPr>
              <a:defRPr/>
            </a:pPr>
            <a:endParaRPr lang="sv-SE" sz="1300" dirty="0">
              <a:solidFill>
                <a:srgbClr val="0070C0"/>
              </a:solidFill>
              <a:latin typeface="+mj-lt"/>
              <a:ea typeface="+mj-ea"/>
              <a:cs typeface="+mj-cs"/>
            </a:endParaRPr>
          </a:p>
        </p:txBody>
      </p:sp>
      <p:sp>
        <p:nvSpPr>
          <p:cNvPr id="1029" name="Platshållare för text 3"/>
          <p:cNvSpPr>
            <a:spLocks noGrp="1"/>
          </p:cNvSpPr>
          <p:nvPr>
            <p:ph type="body" idx="1"/>
          </p:nvPr>
        </p:nvSpPr>
        <p:spPr bwMode="auto">
          <a:xfrm>
            <a:off x="2279575" y="2213000"/>
            <a:ext cx="7632849"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sv-SE" altLang="en-US"/>
              <a:t>Skriv text här</a:t>
            </a:r>
          </a:p>
        </p:txBody>
      </p:sp>
      <p:pic>
        <p:nvPicPr>
          <p:cNvPr id="8" name="Bildobjekt 7">
            <a:extLst>
              <a:ext uri="{FF2B5EF4-FFF2-40B4-BE49-F238E27FC236}">
                <a16:creationId xmlns:a16="http://schemas.microsoft.com/office/drawing/2014/main" id="{79B62B42-A817-B14A-8176-897C5FE299B4}"/>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696400" y="5645395"/>
            <a:ext cx="2078360" cy="295796"/>
          </a:xfrm>
          <a:prstGeom prst="rect">
            <a:avLst/>
          </a:prstGeom>
        </p:spPr>
      </p:pic>
      <p:pic>
        <p:nvPicPr>
          <p:cNvPr id="3" name="Bildobjekt 2">
            <a:extLst>
              <a:ext uri="{FF2B5EF4-FFF2-40B4-BE49-F238E27FC236}">
                <a16:creationId xmlns:a16="http://schemas.microsoft.com/office/drawing/2014/main" id="{6F983910-E377-CE41-A02E-AC76FD5498F7}"/>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l="11" t="54479" r="-11" b="33660"/>
          <a:stretch/>
        </p:blipFill>
        <p:spPr>
          <a:xfrm>
            <a:off x="1372" y="6299634"/>
            <a:ext cx="12192000" cy="585750"/>
          </a:xfrm>
          <a:prstGeom prst="rect">
            <a:avLst/>
          </a:prstGeom>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3" r:id="rId3"/>
    <p:sldLayoutId id="2147483662" r:id="rId4"/>
    <p:sldLayoutId id="2147483667" r:id="rId5"/>
    <p:sldLayoutId id="2147483668" r:id="rId6"/>
    <p:sldLayoutId id="2147483666" r:id="rId7"/>
  </p:sldLayoutIdLst>
  <p:txStyles>
    <p:titleStyle>
      <a:lvl1pPr algn="l" rtl="0" eaLnBrk="1" fontAlgn="base" hangingPunct="1">
        <a:spcBef>
          <a:spcPct val="0"/>
        </a:spcBef>
        <a:spcAft>
          <a:spcPct val="0"/>
        </a:spcAft>
        <a:defRPr sz="2200" b="1" kern="1200">
          <a:solidFill>
            <a:srgbClr val="000000"/>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2400">
          <a:solidFill>
            <a:srgbClr val="000000"/>
          </a:solidFill>
          <a:latin typeface="Calibri" pitchFamily="34" charset="0"/>
        </a:defRPr>
      </a:lvl2pPr>
      <a:lvl3pPr algn="l" rtl="0" eaLnBrk="1" fontAlgn="base" hangingPunct="1">
        <a:spcBef>
          <a:spcPct val="0"/>
        </a:spcBef>
        <a:spcAft>
          <a:spcPct val="0"/>
        </a:spcAft>
        <a:defRPr sz="2400">
          <a:solidFill>
            <a:srgbClr val="000000"/>
          </a:solidFill>
          <a:latin typeface="Calibri" pitchFamily="34" charset="0"/>
        </a:defRPr>
      </a:lvl3pPr>
      <a:lvl4pPr algn="l" rtl="0" eaLnBrk="1" fontAlgn="base" hangingPunct="1">
        <a:spcBef>
          <a:spcPct val="0"/>
        </a:spcBef>
        <a:spcAft>
          <a:spcPct val="0"/>
        </a:spcAft>
        <a:defRPr sz="2400">
          <a:solidFill>
            <a:srgbClr val="000000"/>
          </a:solidFill>
          <a:latin typeface="Calibri" pitchFamily="34" charset="0"/>
        </a:defRPr>
      </a:lvl4pPr>
      <a:lvl5pPr algn="l" rtl="0" eaLnBrk="1" fontAlgn="base" hangingPunct="1">
        <a:spcBef>
          <a:spcPct val="0"/>
        </a:spcBef>
        <a:spcAft>
          <a:spcPct val="0"/>
        </a:spcAft>
        <a:defRPr sz="2400">
          <a:solidFill>
            <a:srgbClr val="000000"/>
          </a:solidFill>
          <a:latin typeface="Calibri" pitchFamily="34" charset="0"/>
        </a:defRPr>
      </a:lvl5pPr>
      <a:lvl6pPr marL="457200" algn="l" rtl="0" eaLnBrk="1" fontAlgn="base" hangingPunct="1">
        <a:spcBef>
          <a:spcPct val="0"/>
        </a:spcBef>
        <a:spcAft>
          <a:spcPct val="0"/>
        </a:spcAft>
        <a:defRPr sz="2400">
          <a:solidFill>
            <a:srgbClr val="BACD4E"/>
          </a:solidFill>
          <a:latin typeface="Calibri" pitchFamily="34" charset="0"/>
        </a:defRPr>
      </a:lvl6pPr>
      <a:lvl7pPr marL="914400" algn="l" rtl="0" eaLnBrk="1" fontAlgn="base" hangingPunct="1">
        <a:spcBef>
          <a:spcPct val="0"/>
        </a:spcBef>
        <a:spcAft>
          <a:spcPct val="0"/>
        </a:spcAft>
        <a:defRPr sz="2400">
          <a:solidFill>
            <a:srgbClr val="BACD4E"/>
          </a:solidFill>
          <a:latin typeface="Calibri" pitchFamily="34" charset="0"/>
        </a:defRPr>
      </a:lvl7pPr>
      <a:lvl8pPr marL="1371600" algn="l" rtl="0" eaLnBrk="1" fontAlgn="base" hangingPunct="1">
        <a:spcBef>
          <a:spcPct val="0"/>
        </a:spcBef>
        <a:spcAft>
          <a:spcPct val="0"/>
        </a:spcAft>
        <a:defRPr sz="2400">
          <a:solidFill>
            <a:srgbClr val="BACD4E"/>
          </a:solidFill>
          <a:latin typeface="Calibri" pitchFamily="34" charset="0"/>
        </a:defRPr>
      </a:lvl8pPr>
      <a:lvl9pPr marL="1828800" algn="l" rtl="0" eaLnBrk="1" fontAlgn="base" hangingPunct="1">
        <a:spcBef>
          <a:spcPct val="0"/>
        </a:spcBef>
        <a:spcAft>
          <a:spcPct val="0"/>
        </a:spcAft>
        <a:defRPr sz="2400">
          <a:solidFill>
            <a:srgbClr val="BACD4E"/>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kern="1200">
          <a:solidFill>
            <a:srgbClr val="7F7F7F"/>
          </a:solidFill>
          <a:latin typeface="+mn-lt"/>
          <a:ea typeface="+mn-ea"/>
          <a:cs typeface="+mn-cs"/>
        </a:defRPr>
      </a:lvl1pPr>
      <a:lvl2pPr marL="266700" indent="-266700" algn="l" rtl="0" eaLnBrk="1" fontAlgn="base" hangingPunct="1">
        <a:lnSpc>
          <a:spcPts val="2000"/>
        </a:lnSpc>
        <a:spcBef>
          <a:spcPct val="20000"/>
        </a:spcBef>
        <a:spcAft>
          <a:spcPct val="0"/>
        </a:spcAft>
        <a:buClr>
          <a:srgbClr val="7F7F7F"/>
        </a:buClr>
        <a:buSzPct val="80000"/>
        <a:buFont typeface="Calibri" panose="020F0502020204030204" pitchFamily="34" charset="0"/>
        <a:buChar char="•"/>
        <a:defRPr sz="1500" kern="1200">
          <a:solidFill>
            <a:srgbClr val="7F7F7F"/>
          </a:solidFill>
          <a:latin typeface="Arial" panose="020B0604020202020204" pitchFamily="34" charset="0"/>
          <a:ea typeface="Geneva" charset="-128"/>
          <a:cs typeface="Arial" panose="020B0604020202020204"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Geneva" charset="-128"/>
          <a:cs typeface="Geneva"/>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Geneva" charset="-128"/>
          <a:cs typeface="Geneva"/>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Geneva" charset="-128"/>
          <a:cs typeface="Genev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3423849D-EB9B-034E-8D9E-5CD1EC98DA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58098" y="2708920"/>
            <a:ext cx="2134446" cy="1554434"/>
          </a:xfrm>
          <a:prstGeom prst="rect">
            <a:avLst/>
          </a:prstGeom>
        </p:spPr>
      </p:pic>
    </p:spTree>
    <p:extLst>
      <p:ext uri="{BB962C8B-B14F-4D97-AF65-F5344CB8AC3E}">
        <p14:creationId xmlns:p14="http://schemas.microsoft.com/office/powerpoint/2010/main" val="419699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271464" y="1052736"/>
            <a:ext cx="7631234" cy="864096"/>
          </a:xfrm>
        </p:spPr>
        <p:txBody>
          <a:bodyPr>
            <a:normAutofit/>
          </a:bodyPr>
          <a:lstStyle/>
          <a:p>
            <a:r>
              <a:rPr lang="sv-SE" dirty="0"/>
              <a:t>BLOCK A:</a:t>
            </a:r>
            <a:br>
              <a:rPr lang="sv-SE" dirty="0"/>
            </a:br>
            <a:r>
              <a:rPr lang="sv-SE" dirty="0"/>
              <a:t>Rekrytering och utbildning</a:t>
            </a:r>
          </a:p>
        </p:txBody>
      </p:sp>
      <p:sp>
        <p:nvSpPr>
          <p:cNvPr id="3" name="Platshållare för innehåll 2"/>
          <p:cNvSpPr>
            <a:spLocks noGrp="1"/>
          </p:cNvSpPr>
          <p:nvPr>
            <p:ph idx="1"/>
          </p:nvPr>
        </p:nvSpPr>
        <p:spPr>
          <a:xfrm>
            <a:off x="1271464" y="2348880"/>
            <a:ext cx="9505056" cy="2519363"/>
          </a:xfrm>
        </p:spPr>
        <p:txBody>
          <a:bodyPr/>
          <a:lstStyle/>
          <a:p>
            <a:pPr marL="0" lvl="0" indent="0">
              <a:spcAft>
                <a:spcPts val="600"/>
              </a:spcAft>
              <a:buNone/>
            </a:pPr>
            <a:r>
              <a:rPr lang="sv-SE" sz="2000" dirty="0"/>
              <a:t>Inledande rundfråga: Vilka av följande arbetsuppgifter är aktuella för deltagarna?</a:t>
            </a:r>
          </a:p>
          <a:p>
            <a:pPr lvl="0">
              <a:spcAft>
                <a:spcPts val="600"/>
              </a:spcAft>
            </a:pPr>
            <a:r>
              <a:rPr lang="sv-SE" dirty="0"/>
              <a:t>Kunna svara på medlemmars frågor om lediga tjänster t.ex. i facklig rådgivning på telefon</a:t>
            </a:r>
          </a:p>
          <a:p>
            <a:pPr lvl="0">
              <a:spcAft>
                <a:spcPts val="600"/>
              </a:spcAft>
            </a:pPr>
            <a:r>
              <a:rPr lang="sv-SE" dirty="0"/>
              <a:t>Ta emot medlems anmälan om diskriminering och fatta ett första beslut om vad som ska göras</a:t>
            </a:r>
          </a:p>
          <a:p>
            <a:pPr lvl="0">
              <a:spcAft>
                <a:spcPts val="600"/>
              </a:spcAft>
            </a:pPr>
            <a:r>
              <a:rPr lang="sv-SE" dirty="0"/>
              <a:t>Företräda sitt fackförbund i samverkan kring aktiva åtgärder</a:t>
            </a:r>
          </a:p>
          <a:p>
            <a:endParaRPr lang="sv-SE"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8070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271464" y="1052736"/>
            <a:ext cx="7631234" cy="864096"/>
          </a:xfrm>
        </p:spPr>
        <p:txBody>
          <a:bodyPr>
            <a:normAutofit/>
          </a:bodyPr>
          <a:lstStyle/>
          <a:p>
            <a:r>
              <a:rPr lang="sv-SE" dirty="0"/>
              <a:t>Innehåll och disposition</a:t>
            </a:r>
          </a:p>
        </p:txBody>
      </p:sp>
      <p:sp>
        <p:nvSpPr>
          <p:cNvPr id="3" name="Platshållare för innehåll 2"/>
          <p:cNvSpPr>
            <a:spLocks noGrp="1"/>
          </p:cNvSpPr>
          <p:nvPr>
            <p:ph idx="1"/>
          </p:nvPr>
        </p:nvSpPr>
        <p:spPr>
          <a:xfrm>
            <a:off x="1236762" y="1844824"/>
            <a:ext cx="9505056" cy="3528392"/>
          </a:xfrm>
        </p:spPr>
        <p:txBody>
          <a:bodyPr/>
          <a:lstStyle/>
          <a:p>
            <a:pPr marL="0" indent="0">
              <a:buNone/>
            </a:pPr>
            <a:r>
              <a:rPr lang="sv-SE" sz="2400" dirty="0"/>
              <a:t>Diskriminering vid rekrytering</a:t>
            </a:r>
          </a:p>
          <a:p>
            <a:r>
              <a:rPr lang="sv-SE" sz="2000" dirty="0"/>
              <a:t>Exempel på olika diskrimineringsgrunder och diskrimineringsformer genom studium av fallbeskrivningar i D-handboken</a:t>
            </a:r>
          </a:p>
          <a:p>
            <a:pPr marL="0" indent="0">
              <a:buNone/>
            </a:pPr>
            <a:endParaRPr lang="sv-SE" sz="2000" dirty="0"/>
          </a:p>
          <a:p>
            <a:pPr marL="0" indent="0">
              <a:buNone/>
            </a:pPr>
            <a:r>
              <a:rPr lang="sv-SE" sz="2400" dirty="0"/>
              <a:t>Aktiva åtgärder vid rekrytering</a:t>
            </a:r>
          </a:p>
          <a:p>
            <a:r>
              <a:rPr lang="sv-SE" sz="2000" dirty="0"/>
              <a:t>Ett normkritiskt förhållningssätt – vad är det?</a:t>
            </a:r>
          </a:p>
          <a:p>
            <a:r>
              <a:rPr lang="sv-SE" sz="2000" dirty="0"/>
              <a:t>Genomgång av fyrstegsmetoden i 3 kap 2 § diskrimineringslagen</a:t>
            </a:r>
          </a:p>
          <a:p>
            <a:r>
              <a:rPr lang="sv-SE" sz="2000" dirty="0"/>
              <a:t>Tillämpning av metoden på rekryteringsprocessens olika moment</a:t>
            </a:r>
          </a:p>
          <a:p>
            <a:r>
              <a:rPr lang="sv-SE" sz="2000" dirty="0"/>
              <a:t>Checklista för fackliga företrädare</a:t>
            </a:r>
          </a:p>
          <a:p>
            <a:endParaRPr lang="sv-SE"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9887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27448" y="836712"/>
            <a:ext cx="7631234" cy="864096"/>
          </a:xfrm>
        </p:spPr>
        <p:txBody>
          <a:bodyPr>
            <a:normAutofit/>
          </a:bodyPr>
          <a:lstStyle/>
          <a:p>
            <a:r>
              <a:rPr lang="sv-SE" dirty="0"/>
              <a:t>Rättspraxis om rekrytering – exempel</a:t>
            </a:r>
          </a:p>
        </p:txBody>
      </p:sp>
      <p:sp>
        <p:nvSpPr>
          <p:cNvPr id="3" name="Platshållare för innehåll 2"/>
          <p:cNvSpPr>
            <a:spLocks noGrp="1"/>
          </p:cNvSpPr>
          <p:nvPr>
            <p:ph idx="1"/>
          </p:nvPr>
        </p:nvSpPr>
        <p:spPr>
          <a:xfrm>
            <a:off x="1127448" y="1628800"/>
            <a:ext cx="4211166" cy="3600400"/>
          </a:xfrm>
        </p:spPr>
        <p:txBody>
          <a:bodyPr/>
          <a:lstStyle/>
          <a:p>
            <a:pPr marL="0" indent="0">
              <a:spcBef>
                <a:spcPts val="0"/>
              </a:spcBef>
              <a:buNone/>
            </a:pPr>
            <a:r>
              <a:rPr lang="sv-SE" sz="2000" b="1" dirty="0"/>
              <a:t>Könsdiskriminering</a:t>
            </a:r>
            <a:r>
              <a:rPr lang="sv-SE" sz="2400" b="1" dirty="0"/>
              <a:t> </a:t>
            </a:r>
          </a:p>
          <a:p>
            <a:pPr marL="0" indent="0">
              <a:spcBef>
                <a:spcPts val="0"/>
              </a:spcBef>
              <a:buNone/>
            </a:pPr>
            <a:r>
              <a:rPr lang="sv-SE" sz="2000" dirty="0"/>
              <a:t>AD 2005 nr 87, sid 44</a:t>
            </a:r>
          </a:p>
          <a:p>
            <a:pPr marL="0" indent="0">
              <a:spcBef>
                <a:spcPts val="0"/>
              </a:spcBef>
              <a:buNone/>
            </a:pPr>
            <a:r>
              <a:rPr lang="sv-SE" sz="2000" dirty="0"/>
              <a:t>AD 2010 nr 91, sid 77</a:t>
            </a:r>
          </a:p>
          <a:p>
            <a:pPr marL="0" indent="0">
              <a:spcBef>
                <a:spcPts val="0"/>
              </a:spcBef>
              <a:buNone/>
            </a:pPr>
            <a:endParaRPr lang="sv-SE" sz="2000" b="1" dirty="0"/>
          </a:p>
          <a:p>
            <a:pPr marL="0" indent="0">
              <a:spcBef>
                <a:spcPts val="0"/>
              </a:spcBef>
              <a:buNone/>
            </a:pPr>
            <a:r>
              <a:rPr lang="sv-SE" sz="2000" b="1" dirty="0"/>
              <a:t>Etnisk diskriminering</a:t>
            </a:r>
          </a:p>
          <a:p>
            <a:pPr marL="0" indent="0">
              <a:spcBef>
                <a:spcPts val="0"/>
              </a:spcBef>
              <a:buNone/>
            </a:pPr>
            <a:r>
              <a:rPr lang="sv-SE" sz="2000" dirty="0"/>
              <a:t>EU-domstolens mål Firma </a:t>
            </a:r>
            <a:r>
              <a:rPr lang="sv-SE" sz="2000" dirty="0" err="1"/>
              <a:t>Feryn</a:t>
            </a:r>
            <a:r>
              <a:rPr lang="sv-SE" sz="2000" dirty="0"/>
              <a:t>, sid 17 samt AD 2005 nr 98, sid 16</a:t>
            </a:r>
          </a:p>
          <a:p>
            <a:pPr marL="0" indent="0">
              <a:spcBef>
                <a:spcPts val="0"/>
              </a:spcBef>
              <a:buNone/>
            </a:pPr>
            <a:endParaRPr lang="sv-SE" sz="2000" dirty="0"/>
          </a:p>
          <a:p>
            <a:pPr marL="0" indent="0">
              <a:spcBef>
                <a:spcPts val="0"/>
              </a:spcBef>
              <a:buNone/>
            </a:pPr>
            <a:r>
              <a:rPr lang="sv-SE" sz="2000" b="1" dirty="0"/>
              <a:t>Diskriminering p.g.a. religion</a:t>
            </a:r>
          </a:p>
          <a:p>
            <a:pPr marL="0" indent="0">
              <a:spcBef>
                <a:spcPts val="0"/>
              </a:spcBef>
              <a:buNone/>
            </a:pPr>
            <a:r>
              <a:rPr lang="sv-SE" sz="2000" dirty="0"/>
              <a:t>AD 2017 nr 23, sid 28</a:t>
            </a:r>
          </a:p>
          <a:p>
            <a:pPr marL="0" indent="0">
              <a:spcBef>
                <a:spcPts val="0"/>
              </a:spcBef>
              <a:buNone/>
            </a:pPr>
            <a:r>
              <a:rPr lang="sv-SE" sz="2000" dirty="0"/>
              <a:t>AD 2018 nr 51, sid 29 </a:t>
            </a:r>
          </a:p>
          <a:p>
            <a:endParaRPr lang="sv-SE" dirty="0">
              <a:solidFill>
                <a:schemeClr val="tx1"/>
              </a:solidFill>
              <a:latin typeface="Arial" panose="020B0604020202020204" pitchFamily="34" charset="0"/>
              <a:cs typeface="Arial" panose="020B0604020202020204" pitchFamily="34" charset="0"/>
            </a:endParaRPr>
          </a:p>
        </p:txBody>
      </p:sp>
      <p:sp>
        <p:nvSpPr>
          <p:cNvPr id="4" name="Platshållare för innehåll 2">
            <a:extLst>
              <a:ext uri="{FF2B5EF4-FFF2-40B4-BE49-F238E27FC236}">
                <a16:creationId xmlns:a16="http://schemas.microsoft.com/office/drawing/2014/main" id="{55B66018-6FA2-40BB-B6E3-2DBECC0E6D87}"/>
              </a:ext>
            </a:extLst>
          </p:cNvPr>
          <p:cNvSpPr txBox="1">
            <a:spLocks/>
          </p:cNvSpPr>
          <p:nvPr/>
        </p:nvSpPr>
        <p:spPr bwMode="auto">
          <a:xfrm>
            <a:off x="6096000" y="1636323"/>
            <a:ext cx="4879010" cy="396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anose="020B0604020202020204" pitchFamily="34" charset="0"/>
              <a:buChar char="•"/>
              <a:defRPr kern="1200">
                <a:solidFill>
                  <a:srgbClr val="7F7F7F"/>
                </a:solidFill>
                <a:latin typeface="+mn-lt"/>
                <a:ea typeface="+mn-ea"/>
                <a:cs typeface="+mn-cs"/>
              </a:defRPr>
            </a:lvl1pPr>
            <a:lvl2pPr marL="266700" indent="-266700" algn="l" rtl="0" eaLnBrk="1" fontAlgn="base" hangingPunct="1">
              <a:lnSpc>
                <a:spcPts val="2000"/>
              </a:lnSpc>
              <a:spcBef>
                <a:spcPct val="20000"/>
              </a:spcBef>
              <a:spcAft>
                <a:spcPct val="0"/>
              </a:spcAft>
              <a:buClr>
                <a:srgbClr val="7F7F7F"/>
              </a:buClr>
              <a:buSzPct val="80000"/>
              <a:buFont typeface="Calibri" panose="020F0502020204030204" pitchFamily="34" charset="0"/>
              <a:buChar char="•"/>
              <a:defRPr sz="1500" kern="1200">
                <a:solidFill>
                  <a:srgbClr val="7F7F7F"/>
                </a:solidFill>
                <a:latin typeface="Arial" panose="020B0604020202020204" pitchFamily="34" charset="0"/>
                <a:ea typeface="Geneva" charset="-128"/>
                <a:cs typeface="Arial" panose="020B0604020202020204"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Geneva" charset="-128"/>
                <a:cs typeface="Geneva"/>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Geneva" charset="-128"/>
                <a:cs typeface="Geneva"/>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Geneva" charset="-128"/>
                <a:cs typeface="Genev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0"/>
              </a:spcAft>
              <a:buNone/>
            </a:pPr>
            <a:r>
              <a:rPr lang="sv-SE" sz="2000" b="1" dirty="0"/>
              <a:t>Diskriminering p.g.a. funktionsnedsättning</a:t>
            </a:r>
          </a:p>
          <a:p>
            <a:pPr marL="0" indent="0">
              <a:spcBef>
                <a:spcPts val="0"/>
              </a:spcBef>
              <a:spcAft>
                <a:spcPts val="0"/>
              </a:spcAft>
              <a:buNone/>
            </a:pPr>
            <a:r>
              <a:rPr lang="sv-SE" sz="2000" dirty="0"/>
              <a:t>AD 2010 nr 13, sid 47</a:t>
            </a:r>
          </a:p>
          <a:p>
            <a:pPr marL="0" indent="0">
              <a:spcBef>
                <a:spcPts val="0"/>
              </a:spcBef>
              <a:spcAft>
                <a:spcPts val="0"/>
              </a:spcAft>
              <a:buNone/>
            </a:pPr>
            <a:r>
              <a:rPr lang="sv-SE" sz="2000" dirty="0"/>
              <a:t>AD 2017 nr 51, sid 61</a:t>
            </a:r>
          </a:p>
          <a:p>
            <a:pPr marL="0" indent="0">
              <a:spcBef>
                <a:spcPts val="0"/>
              </a:spcBef>
              <a:spcAft>
                <a:spcPts val="0"/>
              </a:spcAft>
              <a:buNone/>
            </a:pPr>
            <a:endParaRPr lang="sv-SE" sz="2000" dirty="0"/>
          </a:p>
          <a:p>
            <a:pPr marL="0" indent="0">
              <a:spcBef>
                <a:spcPts val="0"/>
              </a:spcBef>
              <a:spcAft>
                <a:spcPts val="0"/>
              </a:spcAft>
              <a:buNone/>
            </a:pPr>
            <a:r>
              <a:rPr lang="sv-SE" sz="2000" b="1" dirty="0"/>
              <a:t>Diskriminering p.g.a. ålder</a:t>
            </a:r>
          </a:p>
          <a:p>
            <a:pPr marL="0" indent="0">
              <a:spcBef>
                <a:spcPts val="0"/>
              </a:spcBef>
              <a:spcAft>
                <a:spcPts val="0"/>
              </a:spcAft>
              <a:buNone/>
            </a:pPr>
            <a:r>
              <a:rPr lang="sv-SE" sz="2000" dirty="0"/>
              <a:t>AD 2011 nr 37, sid 102</a:t>
            </a:r>
          </a:p>
          <a:p>
            <a:pPr marL="0" indent="0">
              <a:spcBef>
                <a:spcPts val="0"/>
              </a:spcBef>
              <a:spcAft>
                <a:spcPts val="0"/>
              </a:spcAft>
              <a:buNone/>
            </a:pPr>
            <a:r>
              <a:rPr lang="sv-SE" sz="2000" dirty="0"/>
              <a:t>AD 2015 nr 51, sid 61</a:t>
            </a:r>
          </a:p>
          <a:p>
            <a:pPr marL="0" indent="0">
              <a:spcBef>
                <a:spcPts val="0"/>
              </a:spcBef>
              <a:spcAft>
                <a:spcPts val="0"/>
              </a:spcAft>
              <a:buNone/>
            </a:pPr>
            <a:endParaRPr lang="sv-SE" sz="2000" dirty="0"/>
          </a:p>
          <a:p>
            <a:pPr marL="0" indent="0">
              <a:spcBef>
                <a:spcPts val="0"/>
              </a:spcBef>
              <a:spcAft>
                <a:spcPts val="0"/>
              </a:spcAft>
              <a:buNone/>
            </a:pPr>
            <a:r>
              <a:rPr lang="sv-SE" sz="2000" b="1" dirty="0"/>
              <a:t>Missgynnande vid föräldraledighet</a:t>
            </a:r>
          </a:p>
          <a:p>
            <a:pPr marL="0" indent="0">
              <a:spcBef>
                <a:spcPts val="0"/>
              </a:spcBef>
              <a:spcAft>
                <a:spcPts val="0"/>
              </a:spcAft>
              <a:buNone/>
            </a:pPr>
            <a:r>
              <a:rPr lang="sv-SE" sz="2000" dirty="0"/>
              <a:t>AD 2011 nr 23</a:t>
            </a:r>
          </a:p>
          <a:p>
            <a:pPr marL="0" indent="0">
              <a:buNone/>
            </a:pPr>
            <a:endParaRPr lang="sv-SE"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6459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27448" y="836712"/>
            <a:ext cx="7631234" cy="864096"/>
          </a:xfrm>
        </p:spPr>
        <p:txBody>
          <a:bodyPr>
            <a:normAutofit/>
          </a:bodyPr>
          <a:lstStyle/>
          <a:p>
            <a:r>
              <a:rPr lang="sv-SE" dirty="0"/>
              <a:t>Normer som ”bäddar för” diskriminering</a:t>
            </a:r>
          </a:p>
        </p:txBody>
      </p:sp>
      <p:sp>
        <p:nvSpPr>
          <p:cNvPr id="3" name="Platshållare för innehåll 2"/>
          <p:cNvSpPr>
            <a:spLocks noGrp="1"/>
          </p:cNvSpPr>
          <p:nvPr>
            <p:ph idx="1"/>
          </p:nvPr>
        </p:nvSpPr>
        <p:spPr>
          <a:xfrm>
            <a:off x="1122717" y="1702884"/>
            <a:ext cx="4211166" cy="3600400"/>
          </a:xfrm>
        </p:spPr>
        <p:txBody>
          <a:bodyPr/>
          <a:lstStyle/>
          <a:p>
            <a:pPr>
              <a:spcAft>
                <a:spcPts val="600"/>
              </a:spcAft>
            </a:pPr>
            <a:r>
              <a:rPr lang="sv-SE" sz="2000" dirty="0"/>
              <a:t>Tvåkönsnormen – utgår från att det bara finns två kön</a:t>
            </a:r>
          </a:p>
          <a:p>
            <a:pPr>
              <a:spcAft>
                <a:spcPts val="600"/>
              </a:spcAft>
            </a:pPr>
            <a:r>
              <a:rPr lang="sv-SE" sz="2000" dirty="0"/>
              <a:t>Maskulinitetsnormen - mannen är rollmodell för en riktig arbetstagare</a:t>
            </a:r>
          </a:p>
          <a:p>
            <a:pPr>
              <a:spcAft>
                <a:spcPts val="600"/>
              </a:spcAft>
            </a:pPr>
            <a:r>
              <a:rPr lang="sv-SE" sz="2000" dirty="0"/>
              <a:t>Heteronormen – heterosexuell läggning är det enda normala</a:t>
            </a:r>
          </a:p>
          <a:p>
            <a:pPr>
              <a:spcAft>
                <a:spcPts val="600"/>
              </a:spcAft>
            </a:pPr>
            <a:r>
              <a:rPr lang="sv-SE" sz="2000" dirty="0"/>
              <a:t>Vithetsnormen – vita människor anses tillhöra en överlägsen ras      (Obs olika raser finns inte)</a:t>
            </a:r>
          </a:p>
          <a:p>
            <a:pPr marL="0" indent="0">
              <a:buNone/>
            </a:pPr>
            <a:endParaRPr lang="sv-SE" dirty="0">
              <a:solidFill>
                <a:schemeClr val="tx1"/>
              </a:solidFill>
              <a:latin typeface="Arial" panose="020B0604020202020204" pitchFamily="34" charset="0"/>
              <a:cs typeface="Arial" panose="020B0604020202020204" pitchFamily="34" charset="0"/>
            </a:endParaRPr>
          </a:p>
        </p:txBody>
      </p:sp>
      <p:sp>
        <p:nvSpPr>
          <p:cNvPr id="4" name="Platshållare för innehåll 2">
            <a:extLst>
              <a:ext uri="{FF2B5EF4-FFF2-40B4-BE49-F238E27FC236}">
                <a16:creationId xmlns:a16="http://schemas.microsoft.com/office/drawing/2014/main" id="{55B66018-6FA2-40BB-B6E3-2DBECC0E6D87}"/>
              </a:ext>
            </a:extLst>
          </p:cNvPr>
          <p:cNvSpPr txBox="1">
            <a:spLocks/>
          </p:cNvSpPr>
          <p:nvPr/>
        </p:nvSpPr>
        <p:spPr bwMode="auto">
          <a:xfrm>
            <a:off x="6096000" y="1688876"/>
            <a:ext cx="4879010" cy="396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anose="020B0604020202020204" pitchFamily="34" charset="0"/>
              <a:buChar char="•"/>
              <a:defRPr kern="1200">
                <a:solidFill>
                  <a:srgbClr val="7F7F7F"/>
                </a:solidFill>
                <a:latin typeface="+mn-lt"/>
                <a:ea typeface="+mn-ea"/>
                <a:cs typeface="+mn-cs"/>
              </a:defRPr>
            </a:lvl1pPr>
            <a:lvl2pPr marL="266700" indent="-266700" algn="l" rtl="0" eaLnBrk="1" fontAlgn="base" hangingPunct="1">
              <a:lnSpc>
                <a:spcPts val="2000"/>
              </a:lnSpc>
              <a:spcBef>
                <a:spcPct val="20000"/>
              </a:spcBef>
              <a:spcAft>
                <a:spcPct val="0"/>
              </a:spcAft>
              <a:buClr>
                <a:srgbClr val="7F7F7F"/>
              </a:buClr>
              <a:buSzPct val="80000"/>
              <a:buFont typeface="Calibri" panose="020F0502020204030204" pitchFamily="34" charset="0"/>
              <a:buChar char="•"/>
              <a:defRPr sz="1500" kern="1200">
                <a:solidFill>
                  <a:srgbClr val="7F7F7F"/>
                </a:solidFill>
                <a:latin typeface="Arial" panose="020B0604020202020204" pitchFamily="34" charset="0"/>
                <a:ea typeface="Geneva" charset="-128"/>
                <a:cs typeface="Arial" panose="020B0604020202020204"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Geneva" charset="-128"/>
                <a:cs typeface="Geneva"/>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Geneva" charset="-128"/>
                <a:cs typeface="Geneva"/>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Geneva" charset="-128"/>
                <a:cs typeface="Genev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sv-SE" sz="2000" dirty="0"/>
              <a:t>Svenskhetsnormen – allt svenskt är bättre än det icke-svenska</a:t>
            </a:r>
          </a:p>
          <a:p>
            <a:pPr>
              <a:spcAft>
                <a:spcPts val="600"/>
              </a:spcAft>
            </a:pPr>
            <a:r>
              <a:rPr lang="sv-SE" sz="2000" dirty="0"/>
              <a:t>Funktionsnormen – människor med nedsatt fysisk eller psykisk funktion är avvikande och ovälkomna på arbetsplatsen</a:t>
            </a:r>
          </a:p>
          <a:p>
            <a:pPr>
              <a:spcAft>
                <a:spcPts val="600"/>
              </a:spcAft>
            </a:pPr>
            <a:r>
              <a:rPr lang="sv-SE" sz="2000" dirty="0"/>
              <a:t>Åldersnormen - äldre människor är mindre presterande och sämre arbetskraft än yngre</a:t>
            </a:r>
          </a:p>
          <a:p>
            <a:pPr marL="0" indent="0">
              <a:buNone/>
            </a:pPr>
            <a:endParaRPr lang="sv-SE"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5042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27448" y="836712"/>
            <a:ext cx="7631234" cy="864096"/>
          </a:xfrm>
        </p:spPr>
        <p:txBody>
          <a:bodyPr>
            <a:normAutofit/>
          </a:bodyPr>
          <a:lstStyle/>
          <a:p>
            <a:r>
              <a:rPr lang="sv-SE" dirty="0"/>
              <a:t>Aktiva åtgärder vid rekrytering</a:t>
            </a:r>
          </a:p>
        </p:txBody>
      </p:sp>
      <p:sp>
        <p:nvSpPr>
          <p:cNvPr id="3" name="Platshållare för innehåll 2"/>
          <p:cNvSpPr>
            <a:spLocks noGrp="1"/>
          </p:cNvSpPr>
          <p:nvPr>
            <p:ph idx="1"/>
          </p:nvPr>
        </p:nvSpPr>
        <p:spPr>
          <a:xfrm>
            <a:off x="1122717" y="1702884"/>
            <a:ext cx="4211166" cy="3600400"/>
          </a:xfrm>
        </p:spPr>
        <p:txBody>
          <a:bodyPr/>
          <a:lstStyle/>
          <a:p>
            <a:pPr marL="0" indent="0">
              <a:buNone/>
            </a:pPr>
            <a:r>
              <a:rPr lang="sv-SE" sz="2000" b="1" dirty="0"/>
              <a:t>Metodik – de fyra stegen</a:t>
            </a:r>
          </a:p>
          <a:p>
            <a:pPr marL="514350" indent="-514350">
              <a:buFont typeface="+mj-lt"/>
              <a:buAutoNum type="arabicPeriod"/>
            </a:pPr>
            <a:r>
              <a:rPr lang="sv-SE" sz="2000" dirty="0"/>
              <a:t>Undersökning av risker</a:t>
            </a:r>
          </a:p>
          <a:p>
            <a:pPr marL="514350" indent="-514350">
              <a:buFont typeface="+mj-lt"/>
              <a:buAutoNum type="arabicPeriod"/>
            </a:pPr>
            <a:r>
              <a:rPr lang="sv-SE" sz="2000" dirty="0"/>
              <a:t>Analys av upptäckta risker</a:t>
            </a:r>
          </a:p>
          <a:p>
            <a:pPr marL="514350" indent="-514350">
              <a:buFont typeface="+mj-lt"/>
              <a:buAutoNum type="arabicPeriod"/>
            </a:pPr>
            <a:r>
              <a:rPr lang="sv-SE" sz="2000" dirty="0"/>
              <a:t>Åtgärder</a:t>
            </a:r>
          </a:p>
          <a:p>
            <a:pPr marL="514350" indent="-514350">
              <a:buFont typeface="+mj-lt"/>
              <a:buAutoNum type="arabicPeriod"/>
            </a:pPr>
            <a:r>
              <a:rPr lang="sv-SE" sz="2000" dirty="0"/>
              <a:t>Uppföljning och utvärdering</a:t>
            </a:r>
          </a:p>
          <a:p>
            <a:pPr marL="0" indent="0">
              <a:buNone/>
            </a:pPr>
            <a:endParaRPr lang="sv-SE" sz="2000" dirty="0"/>
          </a:p>
          <a:p>
            <a:pPr marL="0" indent="0">
              <a:buNone/>
            </a:pPr>
            <a:r>
              <a:rPr lang="sv-SE" sz="2000" b="1" dirty="0"/>
              <a:t>OBS!</a:t>
            </a:r>
            <a:r>
              <a:rPr lang="sv-SE" sz="2000" dirty="0"/>
              <a:t> Det är arbetsplatsens organisation, rutiner och ledningsstruktur – inte enskilda individer som ska riskbedömas</a:t>
            </a:r>
            <a:endParaRPr lang="sv-SE" dirty="0">
              <a:solidFill>
                <a:schemeClr val="tx1"/>
              </a:solidFill>
              <a:latin typeface="Arial" panose="020B0604020202020204" pitchFamily="34" charset="0"/>
              <a:cs typeface="Arial" panose="020B0604020202020204" pitchFamily="34" charset="0"/>
            </a:endParaRPr>
          </a:p>
        </p:txBody>
      </p:sp>
      <p:sp>
        <p:nvSpPr>
          <p:cNvPr id="4" name="Platshållare för innehåll 2">
            <a:extLst>
              <a:ext uri="{FF2B5EF4-FFF2-40B4-BE49-F238E27FC236}">
                <a16:creationId xmlns:a16="http://schemas.microsoft.com/office/drawing/2014/main" id="{55B66018-6FA2-40BB-B6E3-2DBECC0E6D87}"/>
              </a:ext>
            </a:extLst>
          </p:cNvPr>
          <p:cNvSpPr txBox="1">
            <a:spLocks/>
          </p:cNvSpPr>
          <p:nvPr/>
        </p:nvSpPr>
        <p:spPr bwMode="auto">
          <a:xfrm>
            <a:off x="5735960" y="1696033"/>
            <a:ext cx="4879010" cy="396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anose="020B0604020202020204" pitchFamily="34" charset="0"/>
              <a:buChar char="•"/>
              <a:defRPr kern="1200">
                <a:solidFill>
                  <a:srgbClr val="7F7F7F"/>
                </a:solidFill>
                <a:latin typeface="+mn-lt"/>
                <a:ea typeface="+mn-ea"/>
                <a:cs typeface="+mn-cs"/>
              </a:defRPr>
            </a:lvl1pPr>
            <a:lvl2pPr marL="266700" indent="-266700" algn="l" rtl="0" eaLnBrk="1" fontAlgn="base" hangingPunct="1">
              <a:lnSpc>
                <a:spcPts val="2000"/>
              </a:lnSpc>
              <a:spcBef>
                <a:spcPct val="20000"/>
              </a:spcBef>
              <a:spcAft>
                <a:spcPct val="0"/>
              </a:spcAft>
              <a:buClr>
                <a:srgbClr val="7F7F7F"/>
              </a:buClr>
              <a:buSzPct val="80000"/>
              <a:buFont typeface="Calibri" panose="020F0502020204030204" pitchFamily="34" charset="0"/>
              <a:buChar char="•"/>
              <a:defRPr sz="1500" kern="1200">
                <a:solidFill>
                  <a:srgbClr val="7F7F7F"/>
                </a:solidFill>
                <a:latin typeface="Arial" panose="020B0604020202020204" pitchFamily="34" charset="0"/>
                <a:ea typeface="Geneva" charset="-128"/>
                <a:cs typeface="Arial" panose="020B0604020202020204"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Geneva" charset="-128"/>
                <a:cs typeface="Geneva"/>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Geneva" charset="-128"/>
                <a:cs typeface="Geneva"/>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Geneva" charset="-128"/>
                <a:cs typeface="Genev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sv-SE" sz="2000" b="1" dirty="0"/>
              <a:t>Lagen kräver att:</a:t>
            </a:r>
          </a:p>
          <a:p>
            <a:pPr>
              <a:spcAft>
                <a:spcPts val="600"/>
              </a:spcAft>
            </a:pPr>
            <a:r>
              <a:rPr lang="sv-SE" sz="2000" dirty="0"/>
              <a:t>Det förebyggande arbetet ska ske fortlöpande. </a:t>
            </a:r>
          </a:p>
          <a:p>
            <a:pPr>
              <a:spcAft>
                <a:spcPts val="600"/>
              </a:spcAft>
            </a:pPr>
            <a:r>
              <a:rPr lang="sv-SE" sz="2000" dirty="0"/>
              <a:t>De olika stegen ska dokumenteras</a:t>
            </a:r>
          </a:p>
          <a:p>
            <a:pPr>
              <a:spcAft>
                <a:spcPts val="600"/>
              </a:spcAft>
            </a:pPr>
            <a:r>
              <a:rPr lang="sv-SE" sz="2000" dirty="0"/>
              <a:t>Arbetet ska bedrivas i samverkan med kollektivavtalsbundna fackförbund</a:t>
            </a:r>
          </a:p>
          <a:p>
            <a:pPr>
              <a:spcAft>
                <a:spcPts val="600"/>
              </a:spcAft>
            </a:pPr>
            <a:r>
              <a:rPr lang="sv-SE" sz="2000" dirty="0"/>
              <a:t>Fackförbunden får all information som behövs för att de ska kunna samverka</a:t>
            </a:r>
          </a:p>
          <a:p>
            <a:pPr marL="0" indent="0">
              <a:buNone/>
            </a:pPr>
            <a:endParaRPr lang="sv-SE"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8965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27448" y="836712"/>
            <a:ext cx="7631234" cy="864096"/>
          </a:xfrm>
        </p:spPr>
        <p:txBody>
          <a:bodyPr>
            <a:normAutofit/>
          </a:bodyPr>
          <a:lstStyle/>
          <a:p>
            <a:r>
              <a:rPr lang="sv-SE" dirty="0"/>
              <a:t>Rekryteringsprocessen ur risksynpunkt</a:t>
            </a:r>
          </a:p>
        </p:txBody>
      </p:sp>
      <p:sp>
        <p:nvSpPr>
          <p:cNvPr id="3" name="Platshållare för innehåll 2"/>
          <p:cNvSpPr>
            <a:spLocks noGrp="1"/>
          </p:cNvSpPr>
          <p:nvPr>
            <p:ph idx="1"/>
          </p:nvPr>
        </p:nvSpPr>
        <p:spPr>
          <a:xfrm>
            <a:off x="1122716" y="1702884"/>
            <a:ext cx="10013843" cy="3600400"/>
          </a:xfrm>
        </p:spPr>
        <p:txBody>
          <a:bodyPr/>
          <a:lstStyle/>
          <a:p>
            <a:pPr>
              <a:spcAft>
                <a:spcPts val="600"/>
              </a:spcAft>
            </a:pPr>
            <a:r>
              <a:rPr lang="sv-SE" sz="2000" dirty="0"/>
              <a:t>Arbetsbeskrivning och kravprofil ska spegla arbetsinnehållet</a:t>
            </a:r>
          </a:p>
          <a:p>
            <a:pPr>
              <a:spcAft>
                <a:spcPts val="600"/>
              </a:spcAft>
            </a:pPr>
            <a:r>
              <a:rPr lang="sv-SE" sz="2000" dirty="0"/>
              <a:t>Annonser ska inte utformas så att de begränsar möjligheten för sökande av visst kön, viss etnisk bakgrund etc.  att söka det lediga arbetet. </a:t>
            </a:r>
          </a:p>
          <a:p>
            <a:pPr>
              <a:spcAft>
                <a:spcPts val="600"/>
              </a:spcAft>
            </a:pPr>
            <a:r>
              <a:rPr lang="sv-SE" sz="2000" dirty="0"/>
              <a:t>Urval och gallring ska ske objektivt. Instruktioner att välja bort sökande av visst kön, viss etnisk bakgrund etc. får inte förekomma</a:t>
            </a:r>
          </a:p>
          <a:p>
            <a:pPr>
              <a:spcAft>
                <a:spcPts val="600"/>
              </a:spcAft>
            </a:pPr>
            <a:r>
              <a:rPr lang="sv-SE" sz="2000" dirty="0"/>
              <a:t>Anställningsintervjuer ska genomföras på ett genomtänkt sätt med samma frågor till alla och med fokus på arbetet som ska utföras</a:t>
            </a:r>
          </a:p>
          <a:p>
            <a:pPr>
              <a:spcAft>
                <a:spcPts val="600"/>
              </a:spcAft>
            </a:pPr>
            <a:r>
              <a:rPr lang="sv-SE" sz="2000" dirty="0"/>
              <a:t>Referenser ska uteslutande avse kvalifikationer för det sökta arbetet</a:t>
            </a:r>
          </a:p>
        </p:txBody>
      </p:sp>
    </p:spTree>
    <p:extLst>
      <p:ext uri="{BB962C8B-B14F-4D97-AF65-F5344CB8AC3E}">
        <p14:creationId xmlns:p14="http://schemas.microsoft.com/office/powerpoint/2010/main" val="603853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27448" y="836712"/>
            <a:ext cx="7631234" cy="864096"/>
          </a:xfrm>
        </p:spPr>
        <p:txBody>
          <a:bodyPr>
            <a:normAutofit/>
          </a:bodyPr>
          <a:lstStyle/>
          <a:p>
            <a:r>
              <a:rPr lang="sv-SE" dirty="0"/>
              <a:t>Positiv särbehandling</a:t>
            </a:r>
          </a:p>
        </p:txBody>
      </p:sp>
      <p:sp>
        <p:nvSpPr>
          <p:cNvPr id="3" name="Platshållare för innehåll 2"/>
          <p:cNvSpPr>
            <a:spLocks noGrp="1"/>
          </p:cNvSpPr>
          <p:nvPr>
            <p:ph idx="1"/>
          </p:nvPr>
        </p:nvSpPr>
        <p:spPr>
          <a:xfrm>
            <a:off x="1134399" y="1916832"/>
            <a:ext cx="10013843" cy="3600400"/>
          </a:xfrm>
        </p:spPr>
        <p:txBody>
          <a:bodyPr/>
          <a:lstStyle/>
          <a:p>
            <a:pPr marL="0" indent="0" algn="just">
              <a:spcAft>
                <a:spcPts val="600"/>
              </a:spcAft>
              <a:buNone/>
            </a:pPr>
            <a:r>
              <a:rPr lang="sv-SE" sz="2000" b="1" dirty="0"/>
              <a:t>Positiv särbehandling </a:t>
            </a:r>
            <a:r>
              <a:rPr lang="sv-SE" sz="2000" dirty="0"/>
              <a:t>är ett undantag till förbudet mot könsdiskriminering. </a:t>
            </a:r>
          </a:p>
          <a:p>
            <a:pPr marL="0" indent="0" algn="just">
              <a:spcAft>
                <a:spcPts val="600"/>
              </a:spcAft>
              <a:buNone/>
            </a:pPr>
            <a:r>
              <a:rPr lang="sv-SE" sz="2000" dirty="0"/>
              <a:t>Det innebär att i valet mellan sökande som har lika eller i stort sett lika meriter är det tillåtet att välja sökande av under-representerat kön (underrepresenterat = mindre än 40 % tillhör detta kön). Detta får inte ske automatiskt. Kvotering är förbjuden! Alla sökandes meriter och uppgivna skäl för att söka jobbet ska värderas. Särbehandlingen ska vara planerad och utgöra ett led i strävanden att främja jämställdhet mellan kvinnor och män. </a:t>
            </a:r>
          </a:p>
          <a:p>
            <a:pPr marL="0" indent="0">
              <a:spcAft>
                <a:spcPts val="600"/>
              </a:spcAft>
              <a:buNone/>
            </a:pPr>
            <a:r>
              <a:rPr lang="sv-SE" sz="2000" dirty="0"/>
              <a:t>Positiv särbehandling på etnisk grund är förbjuden. Etnisk bakgrund kan ibland vara en kvalifikation för visst arbete. Tillåtet!</a:t>
            </a:r>
          </a:p>
        </p:txBody>
      </p:sp>
    </p:spTree>
    <p:extLst>
      <p:ext uri="{BB962C8B-B14F-4D97-AF65-F5344CB8AC3E}">
        <p14:creationId xmlns:p14="http://schemas.microsoft.com/office/powerpoint/2010/main" val="3526575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27448" y="836712"/>
            <a:ext cx="7631234" cy="864096"/>
          </a:xfrm>
        </p:spPr>
        <p:txBody>
          <a:bodyPr>
            <a:normAutofit/>
          </a:bodyPr>
          <a:lstStyle/>
          <a:p>
            <a:r>
              <a:rPr lang="sv-SE" dirty="0"/>
              <a:t> Utbildning och kompetensutveckling</a:t>
            </a:r>
          </a:p>
        </p:txBody>
      </p:sp>
      <p:sp>
        <p:nvSpPr>
          <p:cNvPr id="3" name="Platshållare för innehåll 2"/>
          <p:cNvSpPr>
            <a:spLocks noGrp="1"/>
          </p:cNvSpPr>
          <p:nvPr>
            <p:ph idx="1"/>
          </p:nvPr>
        </p:nvSpPr>
        <p:spPr>
          <a:xfrm>
            <a:off x="1134399" y="1916832"/>
            <a:ext cx="9354089" cy="3600400"/>
          </a:xfrm>
        </p:spPr>
        <p:txBody>
          <a:bodyPr/>
          <a:lstStyle/>
          <a:p>
            <a:pPr marL="0" indent="0">
              <a:spcAft>
                <a:spcPts val="600"/>
              </a:spcAft>
              <a:buNone/>
            </a:pPr>
            <a:r>
              <a:rPr lang="sv-SE" sz="2000" dirty="0"/>
              <a:t>”Arbetsgivaren ska genom utbildning, annan kompetensutveckling och andra lämpliga åtgärder främja en jämn könsfördelning i skilda typer av arbeten, inom olika kategorier av arbetstagare och på ledande positioner.” Lagrum: 3 kap 7 § diskrimineringslagen</a:t>
            </a:r>
          </a:p>
          <a:p>
            <a:pPr marL="0" indent="0">
              <a:spcAft>
                <a:spcPts val="600"/>
              </a:spcAft>
              <a:buNone/>
            </a:pPr>
            <a:r>
              <a:rPr lang="sv-SE" sz="2000" dirty="0"/>
              <a:t>I arbetet med aktiva åtgärder ska inte bara rekrytering och befordran granskas med fyrstegsmetoden utan också hur urvalet till fortbildning och kompetensutveckling går till. </a:t>
            </a:r>
          </a:p>
          <a:p>
            <a:pPr marL="0" indent="0">
              <a:spcAft>
                <a:spcPts val="600"/>
              </a:spcAft>
              <a:buNone/>
            </a:pPr>
            <a:r>
              <a:rPr lang="sv-SE" sz="2000" dirty="0"/>
              <a:t>Finns t.ex. risk för att gravida och föräldralediga eller arbetstagare med någon funktionsnedsättning eller äldre personal inte får chans till fortbildning och kompetensutveckling?</a:t>
            </a:r>
          </a:p>
        </p:txBody>
      </p:sp>
    </p:spTree>
    <p:extLst>
      <p:ext uri="{BB962C8B-B14F-4D97-AF65-F5344CB8AC3E}">
        <p14:creationId xmlns:p14="http://schemas.microsoft.com/office/powerpoint/2010/main" val="3186127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271464" y="1052736"/>
            <a:ext cx="7631234" cy="864096"/>
          </a:xfrm>
        </p:spPr>
        <p:txBody>
          <a:bodyPr>
            <a:normAutofit/>
          </a:bodyPr>
          <a:lstStyle/>
          <a:p>
            <a:r>
              <a:rPr lang="sv-SE" dirty="0"/>
              <a:t>BLOCK B: </a:t>
            </a:r>
            <a:br>
              <a:rPr lang="sv-SE" dirty="0"/>
            </a:br>
            <a:r>
              <a:rPr lang="sv-SE" dirty="0"/>
              <a:t>Lönediskriminering och lönekartläggning</a:t>
            </a:r>
          </a:p>
        </p:txBody>
      </p:sp>
      <p:sp>
        <p:nvSpPr>
          <p:cNvPr id="3" name="Platshållare för innehåll 2"/>
          <p:cNvSpPr>
            <a:spLocks noGrp="1"/>
          </p:cNvSpPr>
          <p:nvPr>
            <p:ph idx="1"/>
          </p:nvPr>
        </p:nvSpPr>
        <p:spPr>
          <a:xfrm>
            <a:off x="1271464" y="2348880"/>
            <a:ext cx="8640960" cy="2519363"/>
          </a:xfrm>
        </p:spPr>
        <p:txBody>
          <a:bodyPr/>
          <a:lstStyle/>
          <a:p>
            <a:pPr marL="0" indent="0">
              <a:spcAft>
                <a:spcPts val="600"/>
              </a:spcAft>
              <a:buNone/>
            </a:pPr>
            <a:r>
              <a:rPr lang="sv-SE" sz="2000" dirty="0"/>
              <a:t>Inledande rundfråga - Vilket av följande problem är aktuellt för deltagarna?</a:t>
            </a:r>
          </a:p>
          <a:p>
            <a:pPr>
              <a:spcAft>
                <a:spcPts val="600"/>
              </a:spcAft>
            </a:pPr>
            <a:r>
              <a:rPr lang="sv-SE" dirty="0"/>
              <a:t>En medlem anser sig lönediskriminerad – vad behöver utredas?</a:t>
            </a:r>
          </a:p>
          <a:p>
            <a:pPr>
              <a:spcAft>
                <a:spcPts val="600"/>
              </a:spcAft>
            </a:pPr>
            <a:r>
              <a:rPr lang="sv-SE" dirty="0"/>
              <a:t>Vilka krav ska facket ställa i lönekartläggningsarbetet?</a:t>
            </a:r>
          </a:p>
          <a:p>
            <a:pPr>
              <a:spcAft>
                <a:spcPts val="600"/>
              </a:spcAft>
            </a:pPr>
            <a:r>
              <a:rPr lang="sv-SE" dirty="0"/>
              <a:t>Vad ska jag göra för att i samband med lönerevisionen kontrollera att löneresultatet inte blir diskriminerande?</a:t>
            </a:r>
          </a:p>
          <a:p>
            <a:pPr marL="0" indent="0">
              <a:buNone/>
            </a:pPr>
            <a:endParaRPr lang="sv-SE"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4530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27448" y="836712"/>
            <a:ext cx="7631234" cy="864096"/>
          </a:xfrm>
        </p:spPr>
        <p:txBody>
          <a:bodyPr>
            <a:normAutofit/>
          </a:bodyPr>
          <a:lstStyle/>
          <a:p>
            <a:r>
              <a:rPr lang="sv-SE" dirty="0"/>
              <a:t> Innehåll och disposition</a:t>
            </a:r>
          </a:p>
        </p:txBody>
      </p:sp>
      <p:sp>
        <p:nvSpPr>
          <p:cNvPr id="3" name="Platshållare för innehåll 2"/>
          <p:cNvSpPr>
            <a:spLocks noGrp="1"/>
          </p:cNvSpPr>
          <p:nvPr>
            <p:ph idx="1"/>
          </p:nvPr>
        </p:nvSpPr>
        <p:spPr>
          <a:xfrm>
            <a:off x="1199456" y="1700808"/>
            <a:ext cx="9354089" cy="3600400"/>
          </a:xfrm>
        </p:spPr>
        <p:txBody>
          <a:bodyPr/>
          <a:lstStyle/>
          <a:p>
            <a:pPr>
              <a:spcAft>
                <a:spcPts val="600"/>
              </a:spcAft>
            </a:pPr>
            <a:r>
              <a:rPr lang="sv-SE" sz="2000" dirty="0"/>
              <a:t>Introduktion till bestämmelserna – rekvisiten missgynnande, jämförbar situation och samband med diskrimineringsgrund; lika och likvärdigt arbete</a:t>
            </a:r>
          </a:p>
          <a:p>
            <a:pPr>
              <a:spcAft>
                <a:spcPts val="600"/>
              </a:spcAft>
            </a:pPr>
            <a:r>
              <a:rPr lang="sv-SE" sz="2000" dirty="0"/>
              <a:t>Lönekartläggningskunskap – analys av lönesystemet och lönekartläggning steg för steg</a:t>
            </a:r>
          </a:p>
          <a:p>
            <a:pPr>
              <a:spcAft>
                <a:spcPts val="600"/>
              </a:spcAft>
            </a:pPr>
            <a:r>
              <a:rPr lang="sv-SE" sz="2000" dirty="0"/>
              <a:t>Frågor och svar om lönekartläggningsarbetet</a:t>
            </a:r>
          </a:p>
          <a:p>
            <a:pPr>
              <a:spcAft>
                <a:spcPts val="600"/>
              </a:spcAft>
            </a:pPr>
            <a:r>
              <a:rPr lang="sv-SE" sz="2000" dirty="0"/>
              <a:t>Vad kan facket lära av rättspraxis i lönediskrimineringstvister; diskussion om mål i AD om lika och likvärdigt arbete </a:t>
            </a:r>
          </a:p>
          <a:p>
            <a:pPr>
              <a:spcAft>
                <a:spcPts val="600"/>
              </a:spcAft>
            </a:pPr>
            <a:r>
              <a:rPr lang="sv-SE" sz="2000" dirty="0"/>
              <a:t>Genomgång av checklista för fackligt agerande</a:t>
            </a:r>
          </a:p>
        </p:txBody>
      </p:sp>
    </p:spTree>
    <p:extLst>
      <p:ext uri="{BB962C8B-B14F-4D97-AF65-F5344CB8AC3E}">
        <p14:creationId xmlns:p14="http://schemas.microsoft.com/office/powerpoint/2010/main" val="487932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983432" y="620688"/>
            <a:ext cx="10945216" cy="792088"/>
          </a:xfrm>
        </p:spPr>
        <p:txBody>
          <a:bodyPr/>
          <a:lstStyle/>
          <a:p>
            <a:pPr marL="0" indent="0">
              <a:buNone/>
            </a:pPr>
            <a:r>
              <a:rPr lang="sv-SE" sz="4000" dirty="0"/>
              <a:t> Uppstart – facket och diskrimineringslagen</a:t>
            </a:r>
            <a:endParaRPr lang="sv-SE" sz="4000" b="1" dirty="0">
              <a:solidFill>
                <a:srgbClr val="0070C0"/>
              </a:solidFill>
            </a:endParaRPr>
          </a:p>
        </p:txBody>
      </p:sp>
      <p:sp>
        <p:nvSpPr>
          <p:cNvPr id="3" name="Rektangel 2">
            <a:extLst>
              <a:ext uri="{FF2B5EF4-FFF2-40B4-BE49-F238E27FC236}">
                <a16:creationId xmlns:a16="http://schemas.microsoft.com/office/drawing/2014/main" id="{B5840451-3D07-496D-BC21-4E244A88229D}"/>
              </a:ext>
            </a:extLst>
          </p:cNvPr>
          <p:cNvSpPr/>
          <p:nvPr/>
        </p:nvSpPr>
        <p:spPr>
          <a:xfrm>
            <a:off x="1199456" y="1412776"/>
            <a:ext cx="9073008" cy="3170099"/>
          </a:xfrm>
          <a:prstGeom prst="rect">
            <a:avLst/>
          </a:prstGeom>
        </p:spPr>
        <p:txBody>
          <a:bodyPr wrap="square">
            <a:spAutoFit/>
          </a:bodyPr>
          <a:lstStyle/>
          <a:p>
            <a:pPr marL="0" indent="0">
              <a:buNone/>
            </a:pPr>
            <a:r>
              <a:rPr lang="sv-SE" sz="2000" dirty="0">
                <a:solidFill>
                  <a:srgbClr val="878787"/>
                </a:solidFill>
              </a:rPr>
              <a:t>Innehåll och disposition</a:t>
            </a:r>
          </a:p>
          <a:p>
            <a:pPr marL="0" indent="0">
              <a:buNone/>
            </a:pPr>
            <a:endParaRPr lang="sv-SE" dirty="0">
              <a:solidFill>
                <a:srgbClr val="878787"/>
              </a:solidFill>
            </a:endParaRPr>
          </a:p>
          <a:p>
            <a:pPr marL="514350" indent="-514350">
              <a:buFont typeface="+mj-lt"/>
              <a:buAutoNum type="arabicPeriod"/>
            </a:pPr>
            <a:r>
              <a:rPr lang="sv-SE" dirty="0">
                <a:solidFill>
                  <a:srgbClr val="878787"/>
                </a:solidFill>
              </a:rPr>
              <a:t>Ett helikopterperspektiv på </a:t>
            </a:r>
            <a:r>
              <a:rPr lang="sv-SE" dirty="0" err="1">
                <a:solidFill>
                  <a:srgbClr val="878787"/>
                </a:solidFill>
              </a:rPr>
              <a:t>OFRs</a:t>
            </a:r>
            <a:r>
              <a:rPr lang="sv-SE" dirty="0">
                <a:solidFill>
                  <a:srgbClr val="878787"/>
                </a:solidFill>
              </a:rPr>
              <a:t> fackliga handböcker om diskriminering och aktiva åtgärder</a:t>
            </a:r>
          </a:p>
          <a:p>
            <a:endParaRPr lang="sv-SE" dirty="0">
              <a:solidFill>
                <a:srgbClr val="878787"/>
              </a:solidFill>
            </a:endParaRPr>
          </a:p>
          <a:p>
            <a:pPr marL="514350" indent="-514350">
              <a:buFont typeface="+mj-lt"/>
              <a:buAutoNum type="arabicPeriod" startAt="2"/>
            </a:pPr>
            <a:r>
              <a:rPr lang="sv-SE" dirty="0">
                <a:solidFill>
                  <a:srgbClr val="878787"/>
                </a:solidFill>
              </a:rPr>
              <a:t>Diskrimineringslagen – en kortversion</a:t>
            </a:r>
          </a:p>
          <a:p>
            <a:pPr marL="514350" indent="-514350">
              <a:buFont typeface="+mj-lt"/>
              <a:buAutoNum type="arabicPeriod" startAt="2"/>
            </a:pPr>
            <a:endParaRPr lang="sv-SE" dirty="0">
              <a:solidFill>
                <a:srgbClr val="878787"/>
              </a:solidFill>
            </a:endParaRPr>
          </a:p>
          <a:p>
            <a:pPr marL="514350" indent="-514350">
              <a:buFont typeface="+mj-lt"/>
              <a:buAutoNum type="arabicPeriod" startAt="2"/>
            </a:pPr>
            <a:r>
              <a:rPr lang="sv-SE" dirty="0">
                <a:solidFill>
                  <a:srgbClr val="878787"/>
                </a:solidFill>
              </a:rPr>
              <a:t>Kollektivavtalsbestämmelser om diskriminering och likabehandling</a:t>
            </a:r>
          </a:p>
          <a:p>
            <a:pPr marL="514350" indent="-514350">
              <a:buFont typeface="+mj-lt"/>
              <a:buAutoNum type="arabicPeriod" startAt="2"/>
            </a:pPr>
            <a:endParaRPr lang="sv-SE" dirty="0">
              <a:solidFill>
                <a:srgbClr val="878787"/>
              </a:solidFill>
            </a:endParaRPr>
          </a:p>
          <a:p>
            <a:pPr marL="514350" indent="-514350">
              <a:buFont typeface="+mj-lt"/>
              <a:buAutoNum type="arabicPeriod" startAt="2"/>
            </a:pPr>
            <a:r>
              <a:rPr lang="sv-SE" dirty="0">
                <a:solidFill>
                  <a:srgbClr val="878787"/>
                </a:solidFill>
              </a:rPr>
              <a:t>Rättigheter och skyldigheter för de fackliga organisationerna</a:t>
            </a:r>
          </a:p>
          <a:p>
            <a:endParaRPr lang="sv-SE" dirty="0"/>
          </a:p>
        </p:txBody>
      </p:sp>
    </p:spTree>
    <p:extLst>
      <p:ext uri="{BB962C8B-B14F-4D97-AF65-F5344CB8AC3E}">
        <p14:creationId xmlns:p14="http://schemas.microsoft.com/office/powerpoint/2010/main" val="1509657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27448" y="836712"/>
            <a:ext cx="7631234" cy="864096"/>
          </a:xfrm>
        </p:spPr>
        <p:txBody>
          <a:bodyPr>
            <a:normAutofit/>
          </a:bodyPr>
          <a:lstStyle/>
          <a:p>
            <a:r>
              <a:rPr lang="sv-SE" dirty="0"/>
              <a:t>Vad krävs för att påvisa lönediskriminering?</a:t>
            </a:r>
          </a:p>
        </p:txBody>
      </p:sp>
      <p:sp>
        <p:nvSpPr>
          <p:cNvPr id="3" name="Platshållare för innehåll 2"/>
          <p:cNvSpPr>
            <a:spLocks noGrp="1"/>
          </p:cNvSpPr>
          <p:nvPr>
            <p:ph idx="1"/>
          </p:nvPr>
        </p:nvSpPr>
        <p:spPr>
          <a:xfrm>
            <a:off x="1199456" y="1700808"/>
            <a:ext cx="9354089" cy="3600400"/>
          </a:xfrm>
        </p:spPr>
        <p:txBody>
          <a:bodyPr/>
          <a:lstStyle/>
          <a:p>
            <a:pPr marL="0" indent="0">
              <a:spcAft>
                <a:spcPts val="600"/>
              </a:spcAft>
              <a:buNone/>
            </a:pPr>
            <a:r>
              <a:rPr lang="sv-SE" sz="2000" b="1" dirty="0"/>
              <a:t>Missgynnande</a:t>
            </a:r>
            <a:r>
              <a:rPr lang="sv-SE" sz="2000" dirty="0"/>
              <a:t> i lönehänseende innebär först och främst att man måste kunna påvisa ett negativt beslut av arbetsgivaren, ett beslut som innebär att en individ - arbetssökande eller redan anställd – fått en lägre lön eller lägre löneförhöjning än som kunde förväntas. </a:t>
            </a:r>
          </a:p>
          <a:p>
            <a:pPr marL="0" indent="0">
              <a:spcAft>
                <a:spcPts val="600"/>
              </a:spcAft>
              <a:buNone/>
            </a:pPr>
            <a:r>
              <a:rPr lang="sv-SE" sz="2000" dirty="0"/>
              <a:t>I allra flesta fall krävs en jämförelse med den lön som en annan individ uppbär i en </a:t>
            </a:r>
            <a:r>
              <a:rPr lang="sv-SE" sz="2000" b="1" dirty="0"/>
              <a:t>jämförbar situation</a:t>
            </a:r>
            <a:r>
              <a:rPr lang="sv-SE" sz="2000" dirty="0"/>
              <a:t>. Med jämförbar situation menas att de båda individerna har arbeten som kan betraktas som lika eller likvärdiga. Det får inte heller finnas skillnader i prestation eller annan saklig förklaring till löneskillnaden. </a:t>
            </a:r>
          </a:p>
          <a:p>
            <a:pPr marL="0" indent="0">
              <a:spcAft>
                <a:spcPts val="600"/>
              </a:spcAft>
              <a:buNone/>
            </a:pPr>
            <a:r>
              <a:rPr lang="sv-SE" sz="2000" dirty="0"/>
              <a:t>Dessutom krävs </a:t>
            </a:r>
            <a:r>
              <a:rPr lang="sv-SE" sz="2000" b="1" dirty="0"/>
              <a:t>samband med en diskrimineringsgrund </a:t>
            </a:r>
            <a:r>
              <a:rPr lang="sv-SE" sz="2000" dirty="0"/>
              <a:t>– t.ex. kön och/eller ålder eller funktionsnedsättning </a:t>
            </a:r>
          </a:p>
        </p:txBody>
      </p:sp>
    </p:spTree>
    <p:extLst>
      <p:ext uri="{BB962C8B-B14F-4D97-AF65-F5344CB8AC3E}">
        <p14:creationId xmlns:p14="http://schemas.microsoft.com/office/powerpoint/2010/main" val="58082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27448" y="980728"/>
            <a:ext cx="7631234" cy="864096"/>
          </a:xfrm>
        </p:spPr>
        <p:txBody>
          <a:bodyPr>
            <a:normAutofit/>
          </a:bodyPr>
          <a:lstStyle/>
          <a:p>
            <a:r>
              <a:rPr lang="sv-SE" dirty="0"/>
              <a:t>Lika och likvärdigt arbete</a:t>
            </a:r>
          </a:p>
        </p:txBody>
      </p:sp>
      <p:sp>
        <p:nvSpPr>
          <p:cNvPr id="3" name="Platshållare för innehåll 2"/>
          <p:cNvSpPr>
            <a:spLocks noGrp="1"/>
          </p:cNvSpPr>
          <p:nvPr>
            <p:ph idx="1"/>
          </p:nvPr>
        </p:nvSpPr>
        <p:spPr>
          <a:xfrm>
            <a:off x="1127448" y="1916832"/>
            <a:ext cx="8928992" cy="3600400"/>
          </a:xfrm>
        </p:spPr>
        <p:txBody>
          <a:bodyPr/>
          <a:lstStyle/>
          <a:p>
            <a:pPr marL="0" indent="0">
              <a:spcAft>
                <a:spcPts val="600"/>
              </a:spcAft>
              <a:buNone/>
            </a:pPr>
            <a:r>
              <a:rPr lang="sv-SE" sz="2000" dirty="0"/>
              <a:t>Det finns ingen definition i diskrimineringslagen av </a:t>
            </a:r>
            <a:r>
              <a:rPr lang="sv-SE" sz="2000" b="1" dirty="0"/>
              <a:t>lika arbete</a:t>
            </a:r>
            <a:r>
              <a:rPr lang="sv-SE" sz="2000" i="1" dirty="0"/>
              <a:t>. </a:t>
            </a:r>
            <a:r>
              <a:rPr lang="sv-SE" sz="2000" dirty="0"/>
              <a:t>Enligt lagförarbeten och rättspraxis innebär begreppet inte att arbeten behöver vara identiska. Arbeten kan i rättslig mening vara lika vid smärre avvikelser t.ex. att en av jämförelse-personerna har ett uppdrag som den andre saknar. Det centrala arbetsinnehållet måste vara detsamma.</a:t>
            </a:r>
          </a:p>
          <a:p>
            <a:pPr marL="0" indent="0">
              <a:buNone/>
            </a:pPr>
            <a:r>
              <a:rPr lang="sv-SE" sz="2000" b="1" dirty="0"/>
              <a:t>Likvärdigt arbete </a:t>
            </a:r>
            <a:r>
              <a:rPr lang="sv-SE" sz="2000" dirty="0"/>
              <a:t>definieras i 3 kap 10 § diskrimineringslagen. Bedömningen av kraven i arbetet ska göras med beaktande av fyra kriterier: </a:t>
            </a:r>
            <a:r>
              <a:rPr lang="sv-SE" sz="2000" b="1" dirty="0"/>
              <a:t>kunskap och färdigheter, ansvar, ansträngning och arbetsförhållanden</a:t>
            </a:r>
          </a:p>
        </p:txBody>
      </p:sp>
    </p:spTree>
    <p:extLst>
      <p:ext uri="{BB962C8B-B14F-4D97-AF65-F5344CB8AC3E}">
        <p14:creationId xmlns:p14="http://schemas.microsoft.com/office/powerpoint/2010/main" val="3349589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27448" y="980728"/>
            <a:ext cx="7631234" cy="864096"/>
          </a:xfrm>
        </p:spPr>
        <p:txBody>
          <a:bodyPr>
            <a:normAutofit/>
          </a:bodyPr>
          <a:lstStyle/>
          <a:p>
            <a:r>
              <a:rPr lang="sv-SE" dirty="0"/>
              <a:t>Kartläggning av lönesystemet</a:t>
            </a:r>
          </a:p>
        </p:txBody>
      </p:sp>
      <p:sp>
        <p:nvSpPr>
          <p:cNvPr id="3" name="Platshållare för innehåll 2"/>
          <p:cNvSpPr>
            <a:spLocks noGrp="1"/>
          </p:cNvSpPr>
          <p:nvPr>
            <p:ph idx="1"/>
          </p:nvPr>
        </p:nvSpPr>
        <p:spPr>
          <a:xfrm>
            <a:off x="1127448" y="1916832"/>
            <a:ext cx="8928992" cy="3600400"/>
          </a:xfrm>
        </p:spPr>
        <p:txBody>
          <a:bodyPr/>
          <a:lstStyle/>
          <a:p>
            <a:pPr marL="0" indent="0">
              <a:spcAft>
                <a:spcPts val="600"/>
              </a:spcAft>
              <a:buNone/>
            </a:pPr>
            <a:r>
              <a:rPr lang="sv-SE" sz="2000" dirty="0"/>
              <a:t>Bestämmelser och praxis om löner och andra anställningsvillkor ska fr.o.m. 2017 undersökas årligen och med hänsyn till samtliga diskrimineringsgrunder. En riskanalys ska genomföras och åtgärder beslutas för att undanröja upptäckta risker för diskriminering. Uppföljning av vidtagna åtgärder krävs liksom att arbetet i alla delar dokumenteras. Lagrum: 3 kap 5 § samt i fråga om metoden 3 kap 2 § diskrimineringslagen</a:t>
            </a:r>
          </a:p>
          <a:p>
            <a:pPr marL="0" indent="0">
              <a:spcAft>
                <a:spcPts val="600"/>
              </a:spcAft>
              <a:buNone/>
            </a:pPr>
            <a:r>
              <a:rPr lang="sv-SE" sz="2000" dirty="0"/>
              <a:t>Lönesystemet omfattar lönepolicy, lönekriterier, anställningsförmåner såsom friskvård, rörliga ersättningar och pensionsförmåner – enskilda avtal såväl som kollektivavtal</a:t>
            </a:r>
          </a:p>
        </p:txBody>
      </p:sp>
    </p:spTree>
    <p:extLst>
      <p:ext uri="{BB962C8B-B14F-4D97-AF65-F5344CB8AC3E}">
        <p14:creationId xmlns:p14="http://schemas.microsoft.com/office/powerpoint/2010/main" val="19530715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27448" y="980728"/>
            <a:ext cx="7631234" cy="864096"/>
          </a:xfrm>
        </p:spPr>
        <p:txBody>
          <a:bodyPr>
            <a:normAutofit/>
          </a:bodyPr>
          <a:lstStyle/>
          <a:p>
            <a:r>
              <a:rPr lang="sv-SE" dirty="0"/>
              <a:t> Lönekartläggning, analysera rätt!</a:t>
            </a:r>
          </a:p>
        </p:txBody>
      </p:sp>
      <p:sp>
        <p:nvSpPr>
          <p:cNvPr id="3" name="Platshållare för innehåll 2"/>
          <p:cNvSpPr>
            <a:spLocks noGrp="1"/>
          </p:cNvSpPr>
          <p:nvPr>
            <p:ph idx="1"/>
          </p:nvPr>
        </p:nvSpPr>
        <p:spPr>
          <a:xfrm>
            <a:off x="1199456" y="1988840"/>
            <a:ext cx="8928992" cy="3600400"/>
          </a:xfrm>
        </p:spPr>
        <p:txBody>
          <a:bodyPr/>
          <a:lstStyle/>
          <a:p>
            <a:pPr>
              <a:spcAft>
                <a:spcPts val="600"/>
              </a:spcAft>
            </a:pPr>
            <a:r>
              <a:rPr lang="sv-SE" sz="2000" dirty="0"/>
              <a:t>Lönekartläggningsreglerna har införts för att åtgärda undervärdering av kvinnor som arbetstagare och av sådant arbete som traditionellt utförs av kvinnor. Huvudsyftet med att kartlägga och analysera löner är att råda bot på könsbaserade löner. Därför är den centrala frågan vid analysen av löneskillnader varför kvinnor ligger lägre i lön trots lika eller likvärdigt arbete. </a:t>
            </a:r>
          </a:p>
          <a:p>
            <a:pPr>
              <a:spcAft>
                <a:spcPts val="600"/>
              </a:spcAft>
            </a:pPr>
            <a:r>
              <a:rPr lang="sv-SE" sz="2000" dirty="0"/>
              <a:t>En stor brist i många lönekartläggningar är att kvinnors lägre löner ses som normala medan mäns löneförsprång genomgående förklaras med omplacering till lägre tjänst (fått behålla lönen), högre ålder samt marknad. Påstådda orsaker till löneskillnader ska kritiskt granskas.</a:t>
            </a:r>
          </a:p>
        </p:txBody>
      </p:sp>
    </p:spTree>
    <p:extLst>
      <p:ext uri="{BB962C8B-B14F-4D97-AF65-F5344CB8AC3E}">
        <p14:creationId xmlns:p14="http://schemas.microsoft.com/office/powerpoint/2010/main" val="3932994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27448" y="980728"/>
            <a:ext cx="7631234" cy="864096"/>
          </a:xfrm>
        </p:spPr>
        <p:txBody>
          <a:bodyPr>
            <a:normAutofit/>
          </a:bodyPr>
          <a:lstStyle/>
          <a:p>
            <a:r>
              <a:rPr lang="sv-SE" dirty="0"/>
              <a:t> Rättspraxis i lönediskrimineringstvister</a:t>
            </a:r>
          </a:p>
        </p:txBody>
      </p:sp>
      <p:sp>
        <p:nvSpPr>
          <p:cNvPr id="3" name="Platshållare för innehåll 2"/>
          <p:cNvSpPr>
            <a:spLocks noGrp="1"/>
          </p:cNvSpPr>
          <p:nvPr>
            <p:ph idx="1"/>
          </p:nvPr>
        </p:nvSpPr>
        <p:spPr>
          <a:xfrm>
            <a:off x="1199456" y="1772816"/>
            <a:ext cx="8928992" cy="3600400"/>
          </a:xfrm>
        </p:spPr>
        <p:txBody>
          <a:bodyPr/>
          <a:lstStyle/>
          <a:p>
            <a:pPr marL="0" indent="0">
              <a:spcAft>
                <a:spcPts val="600"/>
              </a:spcAft>
              <a:buNone/>
            </a:pPr>
            <a:r>
              <a:rPr lang="sv-SE" sz="2000" dirty="0"/>
              <a:t>Mellan 1980 och 2018 har endast tio mål om lika lön för lika eller likvärdigt arbete avgjorts i Arbetsdomstolen.</a:t>
            </a:r>
          </a:p>
          <a:p>
            <a:pPr marL="0" indent="0">
              <a:spcAft>
                <a:spcPts val="600"/>
              </a:spcAft>
              <a:buNone/>
            </a:pPr>
            <a:r>
              <a:rPr lang="sv-SE" sz="2000" dirty="0"/>
              <a:t>Det enda fullt ut vunna målet är AD 1995 nr 158. Det handlade om lönediskriminering av en kvinnlig ekonom i Kumla kommun som var medlem i Akademikerförbundet SSR. Målet drevs av JämO.</a:t>
            </a:r>
          </a:p>
          <a:p>
            <a:pPr marL="0" indent="0">
              <a:spcAft>
                <a:spcPts val="600"/>
              </a:spcAft>
              <a:buNone/>
            </a:pPr>
            <a:r>
              <a:rPr lang="sv-SE" sz="2000" dirty="0"/>
              <a:t>Ett liknande mål, AD 2013 nr 64, gällde en behandlingsassistent anställd hos ett vårdbolag som arbetade för sämre lön i jämförelse med yngre nyanställd man. Målet drevs av Vision. Löneskillnaden ansågs saklig.</a:t>
            </a:r>
          </a:p>
          <a:p>
            <a:pPr marL="0" indent="0">
              <a:spcAft>
                <a:spcPts val="600"/>
              </a:spcAft>
              <a:buNone/>
            </a:pPr>
            <a:r>
              <a:rPr lang="sv-SE" sz="2000" dirty="0"/>
              <a:t>Hur kan de olika utgångarna förklaras? Hade fackförbundens olika agerande i de bägge fallen betydelse? </a:t>
            </a:r>
          </a:p>
        </p:txBody>
      </p:sp>
    </p:spTree>
    <p:extLst>
      <p:ext uri="{BB962C8B-B14F-4D97-AF65-F5344CB8AC3E}">
        <p14:creationId xmlns:p14="http://schemas.microsoft.com/office/powerpoint/2010/main" val="4244010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271464" y="1052736"/>
            <a:ext cx="7631234" cy="864096"/>
          </a:xfrm>
        </p:spPr>
        <p:txBody>
          <a:bodyPr>
            <a:normAutofit/>
          </a:bodyPr>
          <a:lstStyle/>
          <a:p>
            <a:r>
              <a:rPr lang="sv-SE" dirty="0"/>
              <a:t>BLOCK C:</a:t>
            </a:r>
            <a:br>
              <a:rPr lang="sv-SE" dirty="0"/>
            </a:br>
            <a:r>
              <a:rPr lang="sv-SE" dirty="0"/>
              <a:t>Trakasserier, sexuella trakasserier och repressalier</a:t>
            </a:r>
          </a:p>
        </p:txBody>
      </p:sp>
      <p:sp>
        <p:nvSpPr>
          <p:cNvPr id="3" name="Platshållare för innehåll 2"/>
          <p:cNvSpPr>
            <a:spLocks noGrp="1"/>
          </p:cNvSpPr>
          <p:nvPr>
            <p:ph idx="1"/>
          </p:nvPr>
        </p:nvSpPr>
        <p:spPr>
          <a:xfrm>
            <a:off x="1271464" y="2348880"/>
            <a:ext cx="8640960" cy="2519363"/>
          </a:xfrm>
        </p:spPr>
        <p:txBody>
          <a:bodyPr/>
          <a:lstStyle/>
          <a:p>
            <a:pPr marL="0" indent="0">
              <a:spcAft>
                <a:spcPts val="600"/>
              </a:spcAft>
              <a:buNone/>
            </a:pPr>
            <a:r>
              <a:rPr lang="sv-SE" sz="2000" dirty="0"/>
              <a:t>Inledande rundfråga:</a:t>
            </a:r>
          </a:p>
          <a:p>
            <a:pPr>
              <a:spcAft>
                <a:spcPts val="600"/>
              </a:spcAft>
            </a:pPr>
            <a:r>
              <a:rPr lang="sv-SE" dirty="0"/>
              <a:t>Hur arbetar arbetsgivare,  som ni kommer i kontakt med, förebyggande med trakasserier och sexuella trakasserier? Sker det inom ramen för arbetsmiljöarbetet?</a:t>
            </a:r>
          </a:p>
          <a:p>
            <a:pPr>
              <a:spcAft>
                <a:spcPts val="600"/>
              </a:spcAft>
            </a:pPr>
            <a:r>
              <a:rPr lang="sv-SE" dirty="0"/>
              <a:t>Har några satsningar gjorts i anledning av #</a:t>
            </a:r>
            <a:r>
              <a:rPr lang="sv-SE" dirty="0" err="1"/>
              <a:t>metoo</a:t>
            </a:r>
            <a:r>
              <a:rPr lang="sv-SE" dirty="0"/>
              <a:t>-uppropet, t.ex. översyn av utredningsrutiner, utbildning av chefer eller liknande?</a:t>
            </a:r>
          </a:p>
          <a:p>
            <a:pPr marL="0" indent="0">
              <a:buNone/>
            </a:pPr>
            <a:endParaRPr lang="sv-SE"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68218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27448" y="980728"/>
            <a:ext cx="7631234" cy="864096"/>
          </a:xfrm>
        </p:spPr>
        <p:txBody>
          <a:bodyPr>
            <a:normAutofit/>
          </a:bodyPr>
          <a:lstStyle/>
          <a:p>
            <a:r>
              <a:rPr lang="sv-SE" dirty="0"/>
              <a:t> Innehåll och disposition</a:t>
            </a:r>
          </a:p>
        </p:txBody>
      </p:sp>
      <p:sp>
        <p:nvSpPr>
          <p:cNvPr id="3" name="Platshållare för innehåll 2"/>
          <p:cNvSpPr>
            <a:spLocks noGrp="1"/>
          </p:cNvSpPr>
          <p:nvPr>
            <p:ph idx="1"/>
          </p:nvPr>
        </p:nvSpPr>
        <p:spPr>
          <a:xfrm>
            <a:off x="1199456" y="1844824"/>
            <a:ext cx="8928992" cy="3600400"/>
          </a:xfrm>
        </p:spPr>
        <p:txBody>
          <a:bodyPr/>
          <a:lstStyle/>
          <a:p>
            <a:pPr>
              <a:spcAft>
                <a:spcPts val="600"/>
              </a:spcAft>
            </a:pPr>
            <a:r>
              <a:rPr lang="sv-SE" sz="2000" dirty="0"/>
              <a:t>Definitioner av kränkande särbehandling och trakasserier i arbetsmiljölagen respektive diskrimineringslagen</a:t>
            </a:r>
          </a:p>
          <a:p>
            <a:pPr>
              <a:spcAft>
                <a:spcPts val="600"/>
              </a:spcAft>
            </a:pPr>
            <a:r>
              <a:rPr lang="sv-SE" sz="2000" dirty="0"/>
              <a:t>Rättspraxis och exempel</a:t>
            </a:r>
          </a:p>
          <a:p>
            <a:pPr>
              <a:spcAft>
                <a:spcPts val="600"/>
              </a:spcAft>
            </a:pPr>
            <a:r>
              <a:rPr lang="sv-SE" sz="2000" dirty="0"/>
              <a:t>Riktlinjer och rutiner – grundbult i det förebyggande arbetet</a:t>
            </a:r>
          </a:p>
          <a:p>
            <a:pPr>
              <a:spcAft>
                <a:spcPts val="600"/>
              </a:spcAft>
            </a:pPr>
            <a:r>
              <a:rPr lang="sv-SE" sz="2000" dirty="0"/>
              <a:t>Arbetsgivarens skyldighet att utreda trakasserier, sexuella trakasserier och repressalier</a:t>
            </a:r>
          </a:p>
          <a:p>
            <a:pPr>
              <a:spcAft>
                <a:spcPts val="600"/>
              </a:spcAft>
            </a:pPr>
            <a:r>
              <a:rPr lang="sv-SE" sz="2000" dirty="0"/>
              <a:t>Det årliga förebyggande arbetet enligt metoden i fyra steg</a:t>
            </a:r>
          </a:p>
        </p:txBody>
      </p:sp>
    </p:spTree>
    <p:extLst>
      <p:ext uri="{BB962C8B-B14F-4D97-AF65-F5344CB8AC3E}">
        <p14:creationId xmlns:p14="http://schemas.microsoft.com/office/powerpoint/2010/main" val="17737629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27448" y="980728"/>
            <a:ext cx="7631234" cy="864096"/>
          </a:xfrm>
        </p:spPr>
        <p:txBody>
          <a:bodyPr>
            <a:normAutofit/>
          </a:bodyPr>
          <a:lstStyle/>
          <a:p>
            <a:r>
              <a:rPr lang="sv-SE" dirty="0"/>
              <a:t> Rättspraxis i Arbetsdomstolen</a:t>
            </a:r>
          </a:p>
        </p:txBody>
      </p:sp>
      <p:sp>
        <p:nvSpPr>
          <p:cNvPr id="3" name="Platshållare för innehåll 2"/>
          <p:cNvSpPr>
            <a:spLocks noGrp="1"/>
          </p:cNvSpPr>
          <p:nvPr>
            <p:ph idx="1"/>
          </p:nvPr>
        </p:nvSpPr>
        <p:spPr>
          <a:xfrm>
            <a:off x="1199456" y="1988840"/>
            <a:ext cx="8640960" cy="3600400"/>
          </a:xfrm>
        </p:spPr>
        <p:txBody>
          <a:bodyPr/>
          <a:lstStyle/>
          <a:p>
            <a:pPr marL="0" indent="0">
              <a:spcAft>
                <a:spcPts val="600"/>
              </a:spcAft>
              <a:buNone/>
            </a:pPr>
            <a:r>
              <a:rPr lang="sv-SE" sz="2000" dirty="0"/>
              <a:t>AD 2016 nr 56 handlar om sexuella trakasserier mot en butiksanställd av en annan anställd i chefsställning (motsvarar fallet Jessica, sid 100 i D-boken). </a:t>
            </a:r>
          </a:p>
          <a:p>
            <a:pPr marL="0" indent="0">
              <a:spcAft>
                <a:spcPts val="600"/>
              </a:spcAft>
              <a:buNone/>
            </a:pPr>
            <a:r>
              <a:rPr lang="sv-SE" sz="2000" dirty="0"/>
              <a:t>Två domar som bägge handlar om etnisk diskriminering, AD 2009 nr 4 och AD 2010 nr 21, belyser betydelsen av att tydligt säga ifrån till den man upplever sig trakasserad av. </a:t>
            </a:r>
          </a:p>
          <a:p>
            <a:pPr marL="0" indent="0">
              <a:spcAft>
                <a:spcPts val="600"/>
              </a:spcAft>
              <a:buNone/>
            </a:pPr>
            <a:r>
              <a:rPr lang="sv-SE" sz="2000" dirty="0"/>
              <a:t>AD 2011 nr 13 klargör vad som är typiska repressalieåtgärder av det slag som förbjuds i diskrimineringslagen.  </a:t>
            </a:r>
          </a:p>
        </p:txBody>
      </p:sp>
    </p:spTree>
    <p:extLst>
      <p:ext uri="{BB962C8B-B14F-4D97-AF65-F5344CB8AC3E}">
        <p14:creationId xmlns:p14="http://schemas.microsoft.com/office/powerpoint/2010/main" val="3580459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27448" y="980728"/>
            <a:ext cx="7631234" cy="864096"/>
          </a:xfrm>
        </p:spPr>
        <p:txBody>
          <a:bodyPr>
            <a:normAutofit/>
          </a:bodyPr>
          <a:lstStyle/>
          <a:p>
            <a:r>
              <a:rPr lang="sv-SE" dirty="0"/>
              <a:t> Riktlinjer och rutiner</a:t>
            </a:r>
          </a:p>
        </p:txBody>
      </p:sp>
      <p:sp>
        <p:nvSpPr>
          <p:cNvPr id="3" name="Platshållare för innehåll 2"/>
          <p:cNvSpPr>
            <a:spLocks noGrp="1"/>
          </p:cNvSpPr>
          <p:nvPr>
            <p:ph idx="1"/>
          </p:nvPr>
        </p:nvSpPr>
        <p:spPr>
          <a:xfrm>
            <a:off x="1199456" y="1855707"/>
            <a:ext cx="8640960" cy="3600400"/>
          </a:xfrm>
        </p:spPr>
        <p:txBody>
          <a:bodyPr/>
          <a:lstStyle/>
          <a:p>
            <a:pPr marL="0" indent="0">
              <a:spcAft>
                <a:spcPts val="600"/>
              </a:spcAft>
              <a:buNone/>
            </a:pPr>
            <a:r>
              <a:rPr lang="sv-SE" sz="2000" dirty="0"/>
              <a:t>Sedan den 1 januari 2017 gäller att arbetsgivare ska ha riktlinjer och rutiner i verksamheten i syfte att förhindra trakasserier, sexuella trakasserier och repressalier. Lagrum: 3 kap 6 § diskrimineringslagen</a:t>
            </a:r>
          </a:p>
          <a:p>
            <a:pPr marL="0" indent="0">
              <a:spcAft>
                <a:spcPts val="600"/>
              </a:spcAft>
              <a:buNone/>
            </a:pPr>
            <a:r>
              <a:rPr lang="sv-SE" sz="2000" b="1" dirty="0"/>
              <a:t>Riktlinjer</a:t>
            </a:r>
            <a:r>
              <a:rPr lang="sv-SE" sz="2000" dirty="0"/>
              <a:t>, vanligen med beteckningen </a:t>
            </a:r>
            <a:r>
              <a:rPr lang="sv-SE" sz="2000" b="1" dirty="0"/>
              <a:t>policy</a:t>
            </a:r>
            <a:r>
              <a:rPr lang="sv-SE" sz="2000" dirty="0"/>
              <a:t>, ska klargöra att det råder nolltolerans på arbetsplatsen mot trakasserier, sexuella trakasserier och repressalier och beskriva vad som händer om detta inte följs. De utredningsrutiner som då kommer att tillämpas ska också beskrivas.</a:t>
            </a:r>
          </a:p>
          <a:p>
            <a:pPr marL="0" indent="0">
              <a:spcAft>
                <a:spcPts val="600"/>
              </a:spcAft>
              <a:buNone/>
            </a:pPr>
            <a:r>
              <a:rPr lang="sv-SE" sz="2000" b="1" dirty="0"/>
              <a:t>Rutinerna</a:t>
            </a:r>
            <a:r>
              <a:rPr lang="sv-SE" sz="2000" i="1" dirty="0"/>
              <a:t> </a:t>
            </a:r>
            <a:r>
              <a:rPr lang="sv-SE" sz="2000" dirty="0"/>
              <a:t>ska detaljerat beskriva vem en klagande ska vända sig till, vem som har ansvar för utredningen, vad som steg för steg händer i utredningen, hur lång tid det får ta och liknande information.</a:t>
            </a:r>
          </a:p>
        </p:txBody>
      </p:sp>
    </p:spTree>
    <p:extLst>
      <p:ext uri="{BB962C8B-B14F-4D97-AF65-F5344CB8AC3E}">
        <p14:creationId xmlns:p14="http://schemas.microsoft.com/office/powerpoint/2010/main" val="14667594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27448" y="980728"/>
            <a:ext cx="7631234" cy="864096"/>
          </a:xfrm>
        </p:spPr>
        <p:txBody>
          <a:bodyPr>
            <a:normAutofit/>
          </a:bodyPr>
          <a:lstStyle/>
          <a:p>
            <a:r>
              <a:rPr lang="sv-SE" dirty="0"/>
              <a:t> Utredningsskyldighet</a:t>
            </a:r>
          </a:p>
        </p:txBody>
      </p:sp>
      <p:sp>
        <p:nvSpPr>
          <p:cNvPr id="3" name="Platshållare för innehåll 2"/>
          <p:cNvSpPr>
            <a:spLocks noGrp="1"/>
          </p:cNvSpPr>
          <p:nvPr>
            <p:ph idx="1"/>
          </p:nvPr>
        </p:nvSpPr>
        <p:spPr>
          <a:xfrm>
            <a:off x="1199456" y="1855707"/>
            <a:ext cx="8640960" cy="3600400"/>
          </a:xfrm>
        </p:spPr>
        <p:txBody>
          <a:bodyPr/>
          <a:lstStyle/>
          <a:p>
            <a:pPr marL="0" indent="0">
              <a:spcAft>
                <a:spcPts val="600"/>
              </a:spcAft>
              <a:buNone/>
            </a:pPr>
            <a:r>
              <a:rPr lang="sv-SE" sz="2000" dirty="0"/>
              <a:t>Bestämmelsen om arbetsgivares utredningsskyldighet finns i anslutning till diskrimineringsförbuden, se 2 kap 3 §.</a:t>
            </a:r>
          </a:p>
          <a:p>
            <a:pPr marL="0" indent="0">
              <a:spcAft>
                <a:spcPts val="600"/>
              </a:spcAft>
              <a:buNone/>
            </a:pPr>
            <a:r>
              <a:rPr lang="sv-SE" sz="2000" dirty="0"/>
              <a:t>Vid kännedom om att en arbetstagare, en praktikant eller annan som utför arbete på arbetsplatsen (inhyrd eller inlånad personal) anser sig utsatt för trakasserier eller sexuella trakasserier ska arbetsgivaren utreda vad som hänt. Utredning ska inledas </a:t>
            </a:r>
            <a:r>
              <a:rPr lang="sv-SE" sz="2000" b="1" dirty="0"/>
              <a:t>skyndsamt , vilket normalt betyder inom några dagar</a:t>
            </a:r>
            <a:r>
              <a:rPr lang="sv-SE" sz="2000" i="1" dirty="0"/>
              <a:t>. </a:t>
            </a:r>
          </a:p>
          <a:p>
            <a:pPr marL="0" indent="0">
              <a:spcAft>
                <a:spcPts val="600"/>
              </a:spcAft>
              <a:buNone/>
            </a:pPr>
            <a:r>
              <a:rPr lang="sv-SE" sz="2000" dirty="0"/>
              <a:t>Arbetsgivaren måste sätta stopp för pågående trakasserier och vidta åtgärder för att förhindra upprepning.</a:t>
            </a:r>
          </a:p>
        </p:txBody>
      </p:sp>
    </p:spTree>
    <p:extLst>
      <p:ext uri="{BB962C8B-B14F-4D97-AF65-F5344CB8AC3E}">
        <p14:creationId xmlns:p14="http://schemas.microsoft.com/office/powerpoint/2010/main" val="3603648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03018" y="1628800"/>
            <a:ext cx="7631234" cy="600324"/>
          </a:xfrm>
        </p:spPr>
        <p:txBody>
          <a:bodyPr/>
          <a:lstStyle/>
          <a:p>
            <a:r>
              <a:rPr lang="sv-SE" sz="2400" dirty="0"/>
              <a:t>Regelverk av betydelse för diskrimineringslagen</a:t>
            </a:r>
            <a:endParaRPr lang="sv-SE" dirty="0"/>
          </a:p>
        </p:txBody>
      </p:sp>
      <p:sp>
        <p:nvSpPr>
          <p:cNvPr id="3" name="Platshållare för innehåll 2"/>
          <p:cNvSpPr>
            <a:spLocks noGrp="1"/>
          </p:cNvSpPr>
          <p:nvPr>
            <p:ph idx="1"/>
          </p:nvPr>
        </p:nvSpPr>
        <p:spPr>
          <a:xfrm>
            <a:off x="1703512" y="2492896"/>
            <a:ext cx="4752527" cy="2258962"/>
          </a:xfrm>
        </p:spPr>
        <p:txBody>
          <a:bodyPr/>
          <a:lstStyle/>
          <a:p>
            <a:r>
              <a:rPr lang="sv-SE" dirty="0"/>
              <a:t>FN-konventioner</a:t>
            </a:r>
          </a:p>
          <a:p>
            <a:r>
              <a:rPr lang="sv-SE" dirty="0"/>
              <a:t>Europakonventionen</a:t>
            </a:r>
          </a:p>
          <a:p>
            <a:r>
              <a:rPr lang="sv-SE" dirty="0"/>
              <a:t>EU-lagstiftning i form av direktiv och stadga</a:t>
            </a:r>
          </a:p>
          <a:p>
            <a:r>
              <a:rPr lang="sv-SE" dirty="0"/>
              <a:t>Svenska grundlagar</a:t>
            </a:r>
          </a:p>
          <a:p>
            <a:r>
              <a:rPr lang="sv-SE" dirty="0"/>
              <a:t>Arbetsrättslig lagstiftning</a:t>
            </a:r>
          </a:p>
          <a:p>
            <a:r>
              <a:rPr lang="sv-SE" dirty="0"/>
              <a:t>Diskrimineringslagen</a:t>
            </a:r>
            <a:endParaRPr lang="sv-SE" dirty="0">
              <a:solidFill>
                <a:schemeClr val="tx1"/>
              </a:solidFill>
            </a:endParaRPr>
          </a:p>
        </p:txBody>
      </p:sp>
      <p:sp>
        <p:nvSpPr>
          <p:cNvPr id="4" name="Platshållare för innehåll 2">
            <a:extLst>
              <a:ext uri="{FF2B5EF4-FFF2-40B4-BE49-F238E27FC236}">
                <a16:creationId xmlns:a16="http://schemas.microsoft.com/office/drawing/2014/main" id="{9710F590-8CAD-4A98-8248-EF59B87902B8}"/>
              </a:ext>
            </a:extLst>
          </p:cNvPr>
          <p:cNvSpPr txBox="1">
            <a:spLocks/>
          </p:cNvSpPr>
          <p:nvPr/>
        </p:nvSpPr>
        <p:spPr bwMode="auto">
          <a:xfrm>
            <a:off x="6528048" y="2492896"/>
            <a:ext cx="4752527" cy="22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anose="020B0604020202020204" pitchFamily="34" charset="0"/>
              <a:buChar char="•"/>
              <a:defRPr kern="1200">
                <a:solidFill>
                  <a:srgbClr val="7F7F7F"/>
                </a:solidFill>
                <a:latin typeface="+mn-lt"/>
                <a:ea typeface="+mn-ea"/>
                <a:cs typeface="+mn-cs"/>
              </a:defRPr>
            </a:lvl1pPr>
            <a:lvl2pPr marL="266700" indent="-266700" algn="l" rtl="0" eaLnBrk="1" fontAlgn="base" hangingPunct="1">
              <a:lnSpc>
                <a:spcPts val="2000"/>
              </a:lnSpc>
              <a:spcBef>
                <a:spcPct val="20000"/>
              </a:spcBef>
              <a:spcAft>
                <a:spcPct val="0"/>
              </a:spcAft>
              <a:buClr>
                <a:srgbClr val="7F7F7F"/>
              </a:buClr>
              <a:buSzPct val="80000"/>
              <a:buFont typeface="Calibri" panose="020F0502020204030204" pitchFamily="34" charset="0"/>
              <a:buChar char="•"/>
              <a:defRPr sz="1500" kern="1200">
                <a:solidFill>
                  <a:srgbClr val="7F7F7F"/>
                </a:solidFill>
                <a:latin typeface="Arial" panose="020B0604020202020204" pitchFamily="34" charset="0"/>
                <a:ea typeface="Geneva" charset="-128"/>
                <a:cs typeface="Arial" panose="020B0604020202020204"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Geneva" charset="-128"/>
                <a:cs typeface="Geneva"/>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Geneva" charset="-128"/>
                <a:cs typeface="Geneva"/>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Geneva" charset="-128"/>
                <a:cs typeface="Genev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dirty="0"/>
              <a:t>Förtroendemannalagen</a:t>
            </a:r>
          </a:p>
          <a:p>
            <a:r>
              <a:rPr lang="sv-SE" dirty="0"/>
              <a:t>Studieledighetslagen</a:t>
            </a:r>
          </a:p>
          <a:p>
            <a:r>
              <a:rPr lang="sv-SE" dirty="0"/>
              <a:t>Föräldraledighetslagen</a:t>
            </a:r>
          </a:p>
          <a:p>
            <a:r>
              <a:rPr lang="sv-SE" dirty="0"/>
              <a:t>Lag mot diskriminering </a:t>
            </a:r>
            <a:r>
              <a:rPr lang="sv-SE" dirty="0" err="1"/>
              <a:t>pga</a:t>
            </a:r>
            <a:r>
              <a:rPr lang="sv-SE" dirty="0"/>
              <a:t> deltid/visstid</a:t>
            </a:r>
          </a:p>
          <a:p>
            <a:r>
              <a:rPr lang="sv-SE" dirty="0"/>
              <a:t>Arbetsmiljölagen</a:t>
            </a:r>
          </a:p>
          <a:p>
            <a:r>
              <a:rPr lang="sv-SE" dirty="0"/>
              <a:t>LAS</a:t>
            </a:r>
          </a:p>
        </p:txBody>
      </p:sp>
    </p:spTree>
    <p:extLst>
      <p:ext uri="{BB962C8B-B14F-4D97-AF65-F5344CB8AC3E}">
        <p14:creationId xmlns:p14="http://schemas.microsoft.com/office/powerpoint/2010/main" val="11031427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27448" y="980728"/>
            <a:ext cx="7631234" cy="864096"/>
          </a:xfrm>
        </p:spPr>
        <p:txBody>
          <a:bodyPr>
            <a:normAutofit/>
          </a:bodyPr>
          <a:lstStyle/>
          <a:p>
            <a:r>
              <a:rPr lang="sv-SE" dirty="0"/>
              <a:t> Det årliga förebyggande arbetet</a:t>
            </a:r>
          </a:p>
        </p:txBody>
      </p:sp>
      <p:sp>
        <p:nvSpPr>
          <p:cNvPr id="3" name="Platshållare för innehåll 2"/>
          <p:cNvSpPr>
            <a:spLocks noGrp="1"/>
          </p:cNvSpPr>
          <p:nvPr>
            <p:ph idx="1"/>
          </p:nvPr>
        </p:nvSpPr>
        <p:spPr>
          <a:xfrm>
            <a:off x="1199456" y="1855707"/>
            <a:ext cx="8640960" cy="3600400"/>
          </a:xfrm>
        </p:spPr>
        <p:txBody>
          <a:bodyPr/>
          <a:lstStyle/>
          <a:p>
            <a:pPr marL="0" indent="0">
              <a:spcAft>
                <a:spcPts val="600"/>
              </a:spcAft>
              <a:buNone/>
            </a:pPr>
            <a:r>
              <a:rPr lang="sv-SE" sz="2000" dirty="0"/>
              <a:t>Arbetsgivarens aktiva åtgärder ska omfatta </a:t>
            </a:r>
            <a:r>
              <a:rPr lang="sv-SE" sz="2000" b="1" dirty="0"/>
              <a:t>arbetsförhållandena</a:t>
            </a:r>
            <a:r>
              <a:rPr lang="sv-SE" sz="2000" dirty="0"/>
              <a:t>.</a:t>
            </a:r>
          </a:p>
          <a:p>
            <a:pPr marL="0" indent="0">
              <a:spcAft>
                <a:spcPts val="600"/>
              </a:spcAft>
              <a:buNone/>
            </a:pPr>
            <a:r>
              <a:rPr lang="sv-SE" sz="2000" dirty="0"/>
              <a:t>Lagrum: 3 kap 5 § punkt 1</a:t>
            </a:r>
          </a:p>
          <a:p>
            <a:pPr marL="0" indent="0">
              <a:spcAft>
                <a:spcPts val="600"/>
              </a:spcAft>
              <a:buNone/>
            </a:pPr>
            <a:r>
              <a:rPr lang="sv-SE" sz="2000" dirty="0"/>
              <a:t>Detta innebär krav på att arbeta fortlöpande med hjälp av en metod i fyra steg som innebär att undersöka risker, analysera upptäckta risker, vidta åtgärder och följa upp resultatet. Se fliken de fyra stegen i AÅ-boken.</a:t>
            </a:r>
          </a:p>
          <a:p>
            <a:pPr marL="0" indent="0">
              <a:spcAft>
                <a:spcPts val="600"/>
              </a:spcAft>
              <a:buNone/>
            </a:pPr>
            <a:r>
              <a:rPr lang="sv-SE" sz="2000" dirty="0"/>
              <a:t>Med arbetsförhållanden avses:</a:t>
            </a:r>
          </a:p>
          <a:p>
            <a:pPr>
              <a:spcAft>
                <a:spcPts val="600"/>
              </a:spcAft>
            </a:pPr>
            <a:r>
              <a:rPr lang="sv-SE" sz="2000" dirty="0"/>
              <a:t>den fysiska arbetsmiljön</a:t>
            </a:r>
          </a:p>
          <a:p>
            <a:pPr>
              <a:spcAft>
                <a:spcPts val="600"/>
              </a:spcAft>
            </a:pPr>
            <a:r>
              <a:rPr lang="sv-SE" sz="2000" dirty="0"/>
              <a:t>den psykosociala arbetsmiljön</a:t>
            </a:r>
          </a:p>
          <a:p>
            <a:pPr>
              <a:spcAft>
                <a:spcPts val="600"/>
              </a:spcAft>
            </a:pPr>
            <a:r>
              <a:rPr lang="sv-SE" sz="2000" dirty="0"/>
              <a:t>anställningsformer och ledigheter </a:t>
            </a:r>
          </a:p>
        </p:txBody>
      </p:sp>
    </p:spTree>
    <p:extLst>
      <p:ext uri="{BB962C8B-B14F-4D97-AF65-F5344CB8AC3E}">
        <p14:creationId xmlns:p14="http://schemas.microsoft.com/office/powerpoint/2010/main" val="5360613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27448" y="980728"/>
            <a:ext cx="7631234" cy="864096"/>
          </a:xfrm>
        </p:spPr>
        <p:txBody>
          <a:bodyPr>
            <a:normAutofit/>
          </a:bodyPr>
          <a:lstStyle/>
          <a:p>
            <a:r>
              <a:rPr lang="sv-SE" sz="2400" dirty="0"/>
              <a:t>Övningsexempel: riskanalys av AD 2010 nr 21</a:t>
            </a:r>
            <a:endParaRPr lang="sv-SE" dirty="0"/>
          </a:p>
        </p:txBody>
      </p:sp>
      <p:sp>
        <p:nvSpPr>
          <p:cNvPr id="3" name="Platshållare för innehåll 2"/>
          <p:cNvSpPr>
            <a:spLocks noGrp="1"/>
          </p:cNvSpPr>
          <p:nvPr>
            <p:ph idx="1"/>
          </p:nvPr>
        </p:nvSpPr>
        <p:spPr>
          <a:xfrm>
            <a:off x="1199456" y="1855707"/>
            <a:ext cx="8640960" cy="3600400"/>
          </a:xfrm>
        </p:spPr>
        <p:txBody>
          <a:bodyPr/>
          <a:lstStyle/>
          <a:p>
            <a:pPr>
              <a:spcAft>
                <a:spcPts val="600"/>
              </a:spcAft>
            </a:pPr>
            <a:r>
              <a:rPr lang="sv-SE" sz="2000" dirty="0"/>
              <a:t>Arbetsdomstolens dom handlar om två kvinnor som upplevde sig utsatta för diskriminering p.g.a. sin religion på arbetsplatsen. Domen innehåller en utförlig beskrivning av skämt, ständiga diskussioner om religion och kommentarer om kvinnornas huvudduk. DO som förde kvinnornas talan förlorade målet av olika skäl, bl.a. bevissvårigheter.</a:t>
            </a:r>
          </a:p>
          <a:p>
            <a:pPr>
              <a:spcAft>
                <a:spcPts val="600"/>
              </a:spcAft>
            </a:pPr>
            <a:r>
              <a:rPr lang="sv-SE" sz="2000" dirty="0"/>
              <a:t>Bortse från detta och föreställ er att ni ska samverka med arbetsgivaren för att undersöka risker för trakasserier, sexuella trakasserier och repressalier på arbetsplatsen.</a:t>
            </a:r>
          </a:p>
          <a:p>
            <a:pPr>
              <a:spcAft>
                <a:spcPts val="600"/>
              </a:spcAft>
            </a:pPr>
            <a:r>
              <a:rPr lang="sv-SE" sz="2000" dirty="0"/>
              <a:t>Vilka risker ser ni? Vad beror de på? Hur bör de åtgärdas?</a:t>
            </a:r>
          </a:p>
        </p:txBody>
      </p:sp>
    </p:spTree>
    <p:extLst>
      <p:ext uri="{BB962C8B-B14F-4D97-AF65-F5344CB8AC3E}">
        <p14:creationId xmlns:p14="http://schemas.microsoft.com/office/powerpoint/2010/main" val="25466114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27448" y="980728"/>
            <a:ext cx="8496944" cy="864096"/>
          </a:xfrm>
        </p:spPr>
        <p:txBody>
          <a:bodyPr>
            <a:normAutofit/>
          </a:bodyPr>
          <a:lstStyle/>
          <a:p>
            <a:r>
              <a:rPr lang="sv-SE" sz="2400" dirty="0"/>
              <a:t>Hur långt har vi hunnit? Analysera nuläget med hjälp av  Joan </a:t>
            </a:r>
            <a:r>
              <a:rPr lang="sv-SE" sz="2400" dirty="0" err="1"/>
              <a:t>Ackers</a:t>
            </a:r>
            <a:r>
              <a:rPr lang="sv-SE" sz="2400" dirty="0"/>
              <a:t> fyra punkter</a:t>
            </a:r>
            <a:endParaRPr lang="sv-SE" dirty="0"/>
          </a:p>
        </p:txBody>
      </p:sp>
      <p:sp>
        <p:nvSpPr>
          <p:cNvPr id="3" name="Platshållare för innehåll 2"/>
          <p:cNvSpPr>
            <a:spLocks noGrp="1"/>
          </p:cNvSpPr>
          <p:nvPr>
            <p:ph idx="1"/>
          </p:nvPr>
        </p:nvSpPr>
        <p:spPr>
          <a:xfrm>
            <a:off x="1199456" y="1916832"/>
            <a:ext cx="8640960" cy="3600400"/>
          </a:xfrm>
        </p:spPr>
        <p:txBody>
          <a:bodyPr/>
          <a:lstStyle/>
          <a:p>
            <a:pPr marL="0" indent="0">
              <a:spcAft>
                <a:spcPts val="600"/>
              </a:spcAft>
              <a:buNone/>
            </a:pPr>
            <a:r>
              <a:rPr lang="sv-SE" sz="2000" dirty="0"/>
              <a:t>Sociologen och genusforskaren Joan </a:t>
            </a:r>
            <a:r>
              <a:rPr lang="sv-SE" sz="2000" dirty="0" err="1"/>
              <a:t>Acker</a:t>
            </a:r>
            <a:r>
              <a:rPr lang="sv-SE" sz="2000" dirty="0"/>
              <a:t> är känd för sin teori om </a:t>
            </a:r>
            <a:r>
              <a:rPr lang="sv-SE" sz="2000" b="1" dirty="0" err="1"/>
              <a:t>inequality</a:t>
            </a:r>
            <a:r>
              <a:rPr lang="sv-SE" sz="2000" b="1" dirty="0"/>
              <a:t> </a:t>
            </a:r>
            <a:r>
              <a:rPr lang="sv-SE" sz="2000" b="1" dirty="0" err="1"/>
              <a:t>regimes</a:t>
            </a:r>
            <a:r>
              <a:rPr lang="sv-SE" sz="2000" i="1" dirty="0"/>
              <a:t>. </a:t>
            </a:r>
            <a:r>
              <a:rPr lang="sv-SE" sz="2000" dirty="0"/>
              <a:t>Hon menar utifrån sin forskning att hänsyn till klass, kön och ras ligger inbäddat i praxis, rutiner och förväntade beteenden hos organisationer.</a:t>
            </a:r>
          </a:p>
          <a:p>
            <a:pPr marL="0" indent="0">
              <a:spcAft>
                <a:spcPts val="600"/>
              </a:spcAft>
              <a:buNone/>
            </a:pPr>
            <a:r>
              <a:rPr lang="sv-SE" sz="2000" dirty="0"/>
              <a:t>Diskrimineringen har blivit normaliserad i dessa ojämlika regimer och lever vidare av sig själv om inget görs för att bryta ojämlikheten. </a:t>
            </a:r>
          </a:p>
          <a:p>
            <a:pPr marL="0" indent="0">
              <a:spcAft>
                <a:spcPts val="0"/>
              </a:spcAft>
              <a:buNone/>
            </a:pPr>
            <a:r>
              <a:rPr lang="sv-SE" sz="2000" dirty="0"/>
              <a:t>Förutsättningar för förändring är enligt </a:t>
            </a:r>
            <a:r>
              <a:rPr lang="sv-SE" sz="2000" dirty="0" err="1"/>
              <a:t>Acker</a:t>
            </a:r>
            <a:r>
              <a:rPr lang="sv-SE" sz="2000" dirty="0"/>
              <a:t>: </a:t>
            </a:r>
          </a:p>
          <a:p>
            <a:pPr marL="457200" indent="-457200">
              <a:spcAft>
                <a:spcPts val="0"/>
              </a:spcAft>
              <a:buAutoNum type="arabicParenR"/>
            </a:pPr>
            <a:r>
              <a:rPr lang="sv-SE" sz="2000" dirty="0"/>
              <a:t>diskrimineringen har gjorts synlig </a:t>
            </a:r>
          </a:p>
          <a:p>
            <a:pPr marL="457200" indent="-457200">
              <a:spcAft>
                <a:spcPts val="0"/>
              </a:spcAft>
              <a:buAutoNum type="arabicParenR"/>
            </a:pPr>
            <a:r>
              <a:rPr lang="sv-SE" sz="2000" dirty="0"/>
              <a:t>den är inte längre legitim </a:t>
            </a:r>
          </a:p>
          <a:p>
            <a:pPr marL="457200" indent="-457200">
              <a:spcAft>
                <a:spcPts val="0"/>
              </a:spcAft>
              <a:buAutoNum type="arabicParenR"/>
            </a:pPr>
            <a:r>
              <a:rPr lang="sv-SE" sz="2000" dirty="0"/>
              <a:t>motståndet inom organisationen är svagt  </a:t>
            </a:r>
          </a:p>
          <a:p>
            <a:pPr marL="457200" indent="-457200">
              <a:spcAft>
                <a:spcPts val="0"/>
              </a:spcAft>
              <a:buAutoNum type="arabicParenR"/>
            </a:pPr>
            <a:r>
              <a:rPr lang="sv-SE" sz="2000" dirty="0"/>
              <a:t>stödet utifrån är starkt.</a:t>
            </a:r>
          </a:p>
        </p:txBody>
      </p:sp>
    </p:spTree>
    <p:extLst>
      <p:ext uri="{BB962C8B-B14F-4D97-AF65-F5344CB8AC3E}">
        <p14:creationId xmlns:p14="http://schemas.microsoft.com/office/powerpoint/2010/main" val="27617220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99456" y="1268760"/>
            <a:ext cx="7631234" cy="864096"/>
          </a:xfrm>
        </p:spPr>
        <p:txBody>
          <a:bodyPr>
            <a:normAutofit/>
          </a:bodyPr>
          <a:lstStyle/>
          <a:p>
            <a:r>
              <a:rPr lang="sv-SE" dirty="0"/>
              <a:t>BLOCK D:</a:t>
            </a:r>
            <a:br>
              <a:rPr lang="sv-SE" dirty="0"/>
            </a:br>
            <a:r>
              <a:rPr lang="sv-SE" dirty="0"/>
              <a:t>Tillsyn, tvister och sanktioner</a:t>
            </a:r>
          </a:p>
        </p:txBody>
      </p:sp>
      <p:sp>
        <p:nvSpPr>
          <p:cNvPr id="3" name="Platshållare för innehåll 2"/>
          <p:cNvSpPr>
            <a:spLocks noGrp="1"/>
          </p:cNvSpPr>
          <p:nvPr>
            <p:ph idx="1"/>
          </p:nvPr>
        </p:nvSpPr>
        <p:spPr>
          <a:xfrm>
            <a:off x="1271464" y="2564904"/>
            <a:ext cx="8640960" cy="2519363"/>
          </a:xfrm>
        </p:spPr>
        <p:txBody>
          <a:bodyPr/>
          <a:lstStyle/>
          <a:p>
            <a:pPr marL="0" indent="0">
              <a:spcAft>
                <a:spcPts val="600"/>
              </a:spcAft>
              <a:buNone/>
            </a:pPr>
            <a:r>
              <a:rPr lang="sv-SE" sz="2000" dirty="0"/>
              <a:t>Inledande rundfråga:</a:t>
            </a:r>
          </a:p>
          <a:p>
            <a:pPr>
              <a:spcAft>
                <a:spcPts val="600"/>
              </a:spcAft>
            </a:pPr>
            <a:r>
              <a:rPr lang="sv-SE" dirty="0"/>
              <a:t>Vilken erfarenhet har deltagarna av att handlägga diskrimineringsärenden?</a:t>
            </a:r>
          </a:p>
          <a:p>
            <a:pPr>
              <a:spcAft>
                <a:spcPts val="600"/>
              </a:spcAft>
            </a:pPr>
            <a:r>
              <a:rPr lang="sv-SE" dirty="0"/>
              <a:t>Har någon deltagare varit involverad i tillsynsärende som handlagts av DO?</a:t>
            </a:r>
          </a:p>
          <a:p>
            <a:pPr marL="0" indent="0">
              <a:buNone/>
            </a:pPr>
            <a:endParaRPr lang="sv-SE"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22440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27448" y="980728"/>
            <a:ext cx="7631234" cy="864096"/>
          </a:xfrm>
        </p:spPr>
        <p:txBody>
          <a:bodyPr>
            <a:normAutofit/>
          </a:bodyPr>
          <a:lstStyle/>
          <a:p>
            <a:r>
              <a:rPr lang="sv-SE" dirty="0"/>
              <a:t> Innehåll och disposition</a:t>
            </a:r>
          </a:p>
        </p:txBody>
      </p:sp>
      <p:sp>
        <p:nvSpPr>
          <p:cNvPr id="3" name="Platshållare för innehåll 2"/>
          <p:cNvSpPr>
            <a:spLocks noGrp="1"/>
          </p:cNvSpPr>
          <p:nvPr>
            <p:ph idx="1"/>
          </p:nvPr>
        </p:nvSpPr>
        <p:spPr>
          <a:xfrm>
            <a:off x="1199456" y="1916832"/>
            <a:ext cx="8640960" cy="3600400"/>
          </a:xfrm>
        </p:spPr>
        <p:txBody>
          <a:bodyPr/>
          <a:lstStyle/>
          <a:p>
            <a:pPr>
              <a:spcAft>
                <a:spcPts val="600"/>
              </a:spcAft>
            </a:pPr>
            <a:r>
              <a:rPr lang="sv-SE" sz="2000" dirty="0"/>
              <a:t>Diskrimineringsombudsmannens tillsyn; Hur arbetar DO med diskrimineringsanmälningar? Hur arbetar fackförbunden med medlemmars diskrimineringsärenden?</a:t>
            </a:r>
          </a:p>
          <a:p>
            <a:pPr>
              <a:spcAft>
                <a:spcPts val="600"/>
              </a:spcAft>
            </a:pPr>
            <a:r>
              <a:rPr lang="sv-SE" sz="2000" dirty="0"/>
              <a:t>Bevisning – att tänka på vid utredning</a:t>
            </a:r>
          </a:p>
          <a:p>
            <a:pPr>
              <a:spcAft>
                <a:spcPts val="600"/>
              </a:spcAft>
            </a:pPr>
            <a:r>
              <a:rPr lang="sv-SE" sz="2000" dirty="0"/>
              <a:t>Sanktioner vid brott mot diskrimineringsförbuden</a:t>
            </a:r>
          </a:p>
          <a:p>
            <a:pPr>
              <a:spcAft>
                <a:spcPts val="600"/>
              </a:spcAft>
            </a:pPr>
            <a:r>
              <a:rPr lang="sv-SE" sz="2000" dirty="0"/>
              <a:t>Nämnden mot diskriminering </a:t>
            </a:r>
          </a:p>
          <a:p>
            <a:pPr>
              <a:spcAft>
                <a:spcPts val="600"/>
              </a:spcAft>
            </a:pPr>
            <a:r>
              <a:rPr lang="sv-SE" sz="2000" dirty="0"/>
              <a:t>Vitesföreläggande som sanktion vid aktiva åtgärder</a:t>
            </a:r>
          </a:p>
        </p:txBody>
      </p:sp>
    </p:spTree>
    <p:extLst>
      <p:ext uri="{BB962C8B-B14F-4D97-AF65-F5344CB8AC3E}">
        <p14:creationId xmlns:p14="http://schemas.microsoft.com/office/powerpoint/2010/main" val="28180701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27448" y="980728"/>
            <a:ext cx="7631234" cy="864096"/>
          </a:xfrm>
        </p:spPr>
        <p:txBody>
          <a:bodyPr>
            <a:normAutofit/>
          </a:bodyPr>
          <a:lstStyle/>
          <a:p>
            <a:r>
              <a:rPr lang="sv-SE" dirty="0"/>
              <a:t>Diskrimineringsombudsmannens tillsyn</a:t>
            </a:r>
          </a:p>
        </p:txBody>
      </p:sp>
      <p:sp>
        <p:nvSpPr>
          <p:cNvPr id="3" name="Platshållare för innehåll 2"/>
          <p:cNvSpPr>
            <a:spLocks noGrp="1"/>
          </p:cNvSpPr>
          <p:nvPr>
            <p:ph idx="1"/>
          </p:nvPr>
        </p:nvSpPr>
        <p:spPr>
          <a:xfrm>
            <a:off x="1127448" y="1772816"/>
            <a:ext cx="8640960" cy="3600400"/>
          </a:xfrm>
        </p:spPr>
        <p:txBody>
          <a:bodyPr/>
          <a:lstStyle/>
          <a:p>
            <a:pPr marL="0" indent="0">
              <a:spcAft>
                <a:spcPts val="600"/>
              </a:spcAft>
              <a:buNone/>
            </a:pPr>
            <a:r>
              <a:rPr lang="sv-SE" sz="2000" dirty="0"/>
              <a:t>Bestämmelser om DOs arbetsuppgifter och befogenheter finns i diskrimineringslagen och i Lagen om diskrimineringsombudsmannen.</a:t>
            </a:r>
          </a:p>
          <a:p>
            <a:pPr marL="0" indent="0">
              <a:spcAft>
                <a:spcPts val="600"/>
              </a:spcAft>
              <a:buNone/>
            </a:pPr>
            <a:r>
              <a:rPr lang="sv-SE" sz="2000" dirty="0"/>
              <a:t>DO ska utöva </a:t>
            </a:r>
            <a:r>
              <a:rPr lang="sv-SE" sz="2000" b="1" dirty="0"/>
              <a:t>tillsyn</a:t>
            </a:r>
            <a:r>
              <a:rPr lang="sv-SE" sz="2000" dirty="0"/>
              <a:t> över att lagen följs. Det innebär handläggning av diskrimineringsanmälningar och bevakning av att arbetsgivare och utbildningsanordnare följer bestämmelserna om aktiva åtgärder. Därtill ska DO informera om diskrimineringslagen och följa forskningen på diskrimineringsområdet.</a:t>
            </a:r>
          </a:p>
          <a:p>
            <a:pPr marL="0" indent="0">
              <a:spcAft>
                <a:spcPts val="600"/>
              </a:spcAft>
              <a:buNone/>
            </a:pPr>
            <a:r>
              <a:rPr lang="sv-SE" sz="2000" dirty="0"/>
              <a:t>Regeringen lägger ofta särskilda utredningsuppdrag på DO.</a:t>
            </a:r>
          </a:p>
          <a:p>
            <a:pPr marL="0" indent="0">
              <a:spcAft>
                <a:spcPts val="600"/>
              </a:spcAft>
              <a:buNone/>
            </a:pPr>
            <a:r>
              <a:rPr lang="sv-SE" sz="2000" dirty="0"/>
              <a:t>DO har talerätt i domstol för enskild person som ger sin tillåtelse. Talerätten är sekundär till den fackliga organisationens talerätt.</a:t>
            </a:r>
          </a:p>
        </p:txBody>
      </p:sp>
    </p:spTree>
    <p:extLst>
      <p:ext uri="{BB962C8B-B14F-4D97-AF65-F5344CB8AC3E}">
        <p14:creationId xmlns:p14="http://schemas.microsoft.com/office/powerpoint/2010/main" val="10844812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27448" y="980728"/>
            <a:ext cx="7631234" cy="864096"/>
          </a:xfrm>
        </p:spPr>
        <p:txBody>
          <a:bodyPr>
            <a:normAutofit/>
          </a:bodyPr>
          <a:lstStyle/>
          <a:p>
            <a:r>
              <a:rPr lang="sv-SE" dirty="0"/>
              <a:t>Hur arbetar DO? Några fakta</a:t>
            </a:r>
          </a:p>
        </p:txBody>
      </p:sp>
      <p:sp>
        <p:nvSpPr>
          <p:cNvPr id="3" name="Platshållare för innehåll 2"/>
          <p:cNvSpPr>
            <a:spLocks noGrp="1"/>
          </p:cNvSpPr>
          <p:nvPr>
            <p:ph idx="1"/>
          </p:nvPr>
        </p:nvSpPr>
        <p:spPr>
          <a:xfrm>
            <a:off x="1127448" y="1772816"/>
            <a:ext cx="8496944" cy="3600400"/>
          </a:xfrm>
        </p:spPr>
        <p:txBody>
          <a:bodyPr/>
          <a:lstStyle/>
          <a:p>
            <a:pPr marL="0" indent="0">
              <a:spcAft>
                <a:spcPts val="600"/>
              </a:spcAft>
              <a:buNone/>
            </a:pPr>
            <a:r>
              <a:rPr lang="sv-SE" sz="2000" dirty="0"/>
              <a:t>DO har ett anslag på ca 120 miljoner kr och ett hundratal anställda.</a:t>
            </a:r>
          </a:p>
          <a:p>
            <a:pPr marL="0" indent="0">
              <a:spcAft>
                <a:spcPts val="600"/>
              </a:spcAft>
              <a:buNone/>
            </a:pPr>
            <a:r>
              <a:rPr lang="sv-SE" sz="2000" dirty="0"/>
              <a:t>Varje år mottar DO omkring 2 500 diskrimineringsanmälningar. De flesta gäller arbetslivet och diskriminering p.g.a. funktionsnedsättning, etnicitet och kön. </a:t>
            </a:r>
          </a:p>
          <a:p>
            <a:pPr marL="0" indent="0">
              <a:spcAft>
                <a:spcPts val="600"/>
              </a:spcAft>
              <a:buNone/>
            </a:pPr>
            <a:r>
              <a:rPr lang="sv-SE" sz="2000" dirty="0"/>
              <a:t>Endast ett mindre antal utreds. År 2018 väcktes talan i fyra fall. </a:t>
            </a:r>
          </a:p>
          <a:p>
            <a:pPr marL="0" indent="0">
              <a:spcAft>
                <a:spcPts val="600"/>
              </a:spcAft>
              <a:buNone/>
            </a:pPr>
            <a:r>
              <a:rPr lang="sv-SE" sz="2000" dirty="0"/>
              <a:t>Av de anmälningar som utreds används en del för att granska anmälda aktörer. De kan leda till beslut att den som anmälts gjort sig skyldig till diskriminering. Sådana beslut kan inte överklagas. </a:t>
            </a:r>
          </a:p>
          <a:p>
            <a:pPr marL="0" indent="0">
              <a:spcAft>
                <a:spcPts val="600"/>
              </a:spcAft>
              <a:buNone/>
            </a:pPr>
            <a:r>
              <a:rPr lang="sv-SE" sz="2000" dirty="0"/>
              <a:t>DO genomför också större tillsynsaktiviteter som kan avse lönekartläggningar eller  riktlinjer och rutiner för trakasserier. Inga sanktioner har hittills använts av DO.</a:t>
            </a:r>
          </a:p>
        </p:txBody>
      </p:sp>
    </p:spTree>
    <p:extLst>
      <p:ext uri="{BB962C8B-B14F-4D97-AF65-F5344CB8AC3E}">
        <p14:creationId xmlns:p14="http://schemas.microsoft.com/office/powerpoint/2010/main" val="14891130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27448" y="980728"/>
            <a:ext cx="7631234" cy="864096"/>
          </a:xfrm>
        </p:spPr>
        <p:txBody>
          <a:bodyPr>
            <a:normAutofit/>
          </a:bodyPr>
          <a:lstStyle/>
          <a:p>
            <a:r>
              <a:rPr lang="sv-SE" dirty="0"/>
              <a:t>Bevisning – att tänka på vid utredning</a:t>
            </a:r>
          </a:p>
        </p:txBody>
      </p:sp>
      <p:sp>
        <p:nvSpPr>
          <p:cNvPr id="3" name="Platshållare för innehåll 2"/>
          <p:cNvSpPr>
            <a:spLocks noGrp="1"/>
          </p:cNvSpPr>
          <p:nvPr>
            <p:ph idx="1"/>
          </p:nvPr>
        </p:nvSpPr>
        <p:spPr>
          <a:xfrm>
            <a:off x="1158269" y="1916832"/>
            <a:ext cx="8496944" cy="3600400"/>
          </a:xfrm>
        </p:spPr>
        <p:txBody>
          <a:bodyPr/>
          <a:lstStyle/>
          <a:p>
            <a:pPr marL="0" indent="0">
              <a:spcAft>
                <a:spcPts val="600"/>
              </a:spcAft>
              <a:buNone/>
            </a:pPr>
            <a:r>
              <a:rPr lang="sv-SE" sz="2000" dirty="0"/>
              <a:t>”Om den som anser sig ha blivit diskriminerad eller utsatt för repressalier visar omständigheter som ger anledning att anta att han eller hon har blivit diskriminerad eller utsatt för repressalier är det svaranden som ska visa att diskriminering eller </a:t>
            </a:r>
            <a:r>
              <a:rPr lang="sv-SE" sz="2000" dirty="0" err="1"/>
              <a:t>represalier</a:t>
            </a:r>
            <a:r>
              <a:rPr lang="sv-SE" sz="2000" dirty="0"/>
              <a:t> inte har förekommit.</a:t>
            </a:r>
          </a:p>
          <a:p>
            <a:pPr marL="0" indent="0">
              <a:spcAft>
                <a:spcPts val="600"/>
              </a:spcAft>
              <a:buNone/>
            </a:pPr>
            <a:r>
              <a:rPr lang="sv-SE" sz="2000" dirty="0"/>
              <a:t>Lagrum: 6 kap 3 §</a:t>
            </a:r>
          </a:p>
          <a:p>
            <a:pPr marL="0" indent="0">
              <a:spcAft>
                <a:spcPts val="600"/>
              </a:spcAft>
              <a:buNone/>
            </a:pPr>
            <a:r>
              <a:rPr lang="sv-SE" sz="2000" dirty="0"/>
              <a:t>Bevisbördan ska fördelas. Hur detta ska gå till förklaras av Högsta domstolen i NJA 2006 s 70, se referat sid 59. Fallet handlade om ett lesbiskt par som tvingades lämna en restaurang därför att de kysstes.</a:t>
            </a:r>
          </a:p>
        </p:txBody>
      </p:sp>
    </p:spTree>
    <p:extLst>
      <p:ext uri="{BB962C8B-B14F-4D97-AF65-F5344CB8AC3E}">
        <p14:creationId xmlns:p14="http://schemas.microsoft.com/office/powerpoint/2010/main" val="10791065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27448" y="980728"/>
            <a:ext cx="7631234" cy="864096"/>
          </a:xfrm>
        </p:spPr>
        <p:txBody>
          <a:bodyPr>
            <a:normAutofit/>
          </a:bodyPr>
          <a:lstStyle/>
          <a:p>
            <a:r>
              <a:rPr lang="sv-SE" sz="2400" dirty="0"/>
              <a:t>Sanktioner vid brott mot diskrimineringsförbuden</a:t>
            </a:r>
            <a:endParaRPr lang="sv-SE" dirty="0"/>
          </a:p>
        </p:txBody>
      </p:sp>
      <p:sp>
        <p:nvSpPr>
          <p:cNvPr id="3" name="Platshållare för innehåll 2"/>
          <p:cNvSpPr>
            <a:spLocks noGrp="1"/>
          </p:cNvSpPr>
          <p:nvPr>
            <p:ph idx="1"/>
          </p:nvPr>
        </p:nvSpPr>
        <p:spPr>
          <a:xfrm>
            <a:off x="1158269" y="1916832"/>
            <a:ext cx="8496944" cy="3600400"/>
          </a:xfrm>
        </p:spPr>
        <p:txBody>
          <a:bodyPr/>
          <a:lstStyle/>
          <a:p>
            <a:pPr marL="0" indent="0">
              <a:spcAft>
                <a:spcPts val="600"/>
              </a:spcAft>
              <a:buNone/>
            </a:pPr>
            <a:r>
              <a:rPr lang="sv-SE" sz="2400" dirty="0"/>
              <a:t>Tre typer av påföljd vid brott mot diskrimineringsförbuden.</a:t>
            </a:r>
          </a:p>
          <a:p>
            <a:pPr>
              <a:spcAft>
                <a:spcPts val="600"/>
              </a:spcAft>
            </a:pPr>
            <a:r>
              <a:rPr lang="sv-SE" sz="2000" dirty="0"/>
              <a:t>Diskrimineringsersättning (kallades tidigare allmänt skadestånd). Ska bestå av två komponenter, upprättelseersättning och preventionspåslag. Lägsta nivå 10 000 kr</a:t>
            </a:r>
          </a:p>
          <a:p>
            <a:pPr>
              <a:spcAft>
                <a:spcPts val="600"/>
              </a:spcAft>
            </a:pPr>
            <a:r>
              <a:rPr lang="sv-SE" sz="2000" dirty="0"/>
              <a:t>Ersättning för ekonomisk förlust. Ska t.ex. täcka löneförlust vid lönediskriminering</a:t>
            </a:r>
          </a:p>
          <a:p>
            <a:pPr>
              <a:spcAft>
                <a:spcPts val="600"/>
              </a:spcAft>
            </a:pPr>
            <a:r>
              <a:rPr lang="sv-SE" sz="2000" dirty="0"/>
              <a:t>Ogiltighet. Används mot avtalsbestämmelser och ordningsregler som är diskriminerande.</a:t>
            </a:r>
          </a:p>
        </p:txBody>
      </p:sp>
    </p:spTree>
    <p:extLst>
      <p:ext uri="{BB962C8B-B14F-4D97-AF65-F5344CB8AC3E}">
        <p14:creationId xmlns:p14="http://schemas.microsoft.com/office/powerpoint/2010/main" val="33969825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27448" y="980728"/>
            <a:ext cx="7631234" cy="864096"/>
          </a:xfrm>
        </p:spPr>
        <p:txBody>
          <a:bodyPr>
            <a:normAutofit/>
          </a:bodyPr>
          <a:lstStyle/>
          <a:p>
            <a:r>
              <a:rPr lang="sv-SE" sz="2400" dirty="0"/>
              <a:t> Nämnden mot diskriminering - mandat</a:t>
            </a:r>
            <a:endParaRPr lang="sv-SE" dirty="0"/>
          </a:p>
        </p:txBody>
      </p:sp>
      <p:sp>
        <p:nvSpPr>
          <p:cNvPr id="3" name="Platshållare för innehåll 2"/>
          <p:cNvSpPr>
            <a:spLocks noGrp="1"/>
          </p:cNvSpPr>
          <p:nvPr>
            <p:ph idx="1"/>
          </p:nvPr>
        </p:nvSpPr>
        <p:spPr>
          <a:xfrm>
            <a:off x="1199456" y="1772816"/>
            <a:ext cx="8496944" cy="3744416"/>
          </a:xfrm>
        </p:spPr>
        <p:txBody>
          <a:bodyPr/>
          <a:lstStyle/>
          <a:p>
            <a:pPr marL="0" indent="0">
              <a:spcAft>
                <a:spcPts val="600"/>
              </a:spcAft>
              <a:buNone/>
            </a:pPr>
            <a:r>
              <a:rPr lang="sv-SE" sz="2000" b="1" dirty="0"/>
              <a:t>Nämnden mot diskriminering </a:t>
            </a:r>
            <a:r>
              <a:rPr lang="sv-SE" sz="2000" dirty="0"/>
              <a:t>är ett domstolsliknande organ som efter ansökan prövar framställningar från DO eller central kollektivavtalsbunden arbetstagarorganisation om vitesförelägganden mot arbetsgivare och utbildningsanordnare som åsidosatt diskrimineringslagens regler om aktiva åtgärder.</a:t>
            </a:r>
          </a:p>
          <a:p>
            <a:pPr marL="0" indent="0">
              <a:spcAft>
                <a:spcPts val="600"/>
              </a:spcAft>
              <a:buNone/>
            </a:pPr>
            <a:r>
              <a:rPr lang="sv-SE" sz="2000" dirty="0"/>
              <a:t>Nämnden består av tretton ledamöter med representation av arbetsmarknadens parter och expertis på de olika diskrimineringsgrunderna.</a:t>
            </a:r>
          </a:p>
          <a:p>
            <a:pPr marL="0" indent="0">
              <a:spcAft>
                <a:spcPts val="600"/>
              </a:spcAft>
              <a:buNone/>
            </a:pPr>
            <a:r>
              <a:rPr lang="sv-SE" sz="2000" dirty="0"/>
              <a:t>I regel hålls muntlig förhandling. Nämnden kan fatta andra beslut än dem som yrkats. Förfarandet är kostnadsfritt – inga beslut om rättegångs-kostnader</a:t>
            </a:r>
          </a:p>
          <a:p>
            <a:pPr marL="0" indent="0">
              <a:spcAft>
                <a:spcPts val="600"/>
              </a:spcAft>
              <a:buNone/>
            </a:pPr>
            <a:r>
              <a:rPr lang="sv-SE" sz="2000" dirty="0"/>
              <a:t>Rättspraxis är mager och har oftast avsett lönekartläggningsbestämmelserna.</a:t>
            </a:r>
          </a:p>
        </p:txBody>
      </p:sp>
    </p:spTree>
    <p:extLst>
      <p:ext uri="{BB962C8B-B14F-4D97-AF65-F5344CB8AC3E}">
        <p14:creationId xmlns:p14="http://schemas.microsoft.com/office/powerpoint/2010/main" val="3854325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1">
            <a:extLst>
              <a:ext uri="{FF2B5EF4-FFF2-40B4-BE49-F238E27FC236}">
                <a16:creationId xmlns:a16="http://schemas.microsoft.com/office/drawing/2014/main" id="{EDCBF35E-337D-6346-9DDE-A4B1C2F666B0}"/>
              </a:ext>
            </a:extLst>
          </p:cNvPr>
          <p:cNvSpPr>
            <a:spLocks noGrp="1"/>
          </p:cNvSpPr>
          <p:nvPr>
            <p:ph idx="4294967295"/>
          </p:nvPr>
        </p:nvSpPr>
        <p:spPr>
          <a:xfrm>
            <a:off x="911424" y="2132856"/>
            <a:ext cx="4248473" cy="2808312"/>
          </a:xfrm>
        </p:spPr>
        <p:txBody>
          <a:bodyPr/>
          <a:lstStyle/>
          <a:p>
            <a:pPr marL="0" indent="0">
              <a:buNone/>
            </a:pPr>
            <a:r>
              <a:rPr lang="sv-SE" sz="1600" b="1" dirty="0"/>
              <a:t>Skyddskrets</a:t>
            </a:r>
          </a:p>
          <a:p>
            <a:pPr>
              <a:spcAft>
                <a:spcPts val="600"/>
              </a:spcAft>
            </a:pPr>
            <a:r>
              <a:rPr lang="sv-SE" sz="1600" dirty="0"/>
              <a:t>Arbetstagare</a:t>
            </a:r>
          </a:p>
          <a:p>
            <a:pPr>
              <a:spcAft>
                <a:spcPts val="600"/>
              </a:spcAft>
            </a:pPr>
            <a:r>
              <a:rPr lang="sv-SE" sz="1600" dirty="0"/>
              <a:t>Den som söker och den som gör en förfrågan om arbete</a:t>
            </a:r>
          </a:p>
          <a:p>
            <a:pPr>
              <a:spcAft>
                <a:spcPts val="600"/>
              </a:spcAft>
            </a:pPr>
            <a:r>
              <a:rPr lang="sv-SE" sz="1600" dirty="0"/>
              <a:t>Den som söker eller fullgör praktik</a:t>
            </a:r>
          </a:p>
          <a:p>
            <a:pPr>
              <a:spcAft>
                <a:spcPts val="600"/>
              </a:spcAft>
            </a:pPr>
            <a:r>
              <a:rPr lang="sv-SE" sz="1600" dirty="0"/>
              <a:t>Inlånad eller inhyrd arbetskraft</a:t>
            </a:r>
          </a:p>
          <a:p>
            <a:pPr>
              <a:spcAft>
                <a:spcPts val="600"/>
              </a:spcAft>
            </a:pPr>
            <a:r>
              <a:rPr lang="sv-SE" sz="1600" dirty="0"/>
              <a:t>Person som utför arbete på arbetsplatsen t.ex. i frilans-uppdrag</a:t>
            </a:r>
          </a:p>
        </p:txBody>
      </p:sp>
      <p:sp>
        <p:nvSpPr>
          <p:cNvPr id="5" name="Rubrik 2">
            <a:extLst>
              <a:ext uri="{FF2B5EF4-FFF2-40B4-BE49-F238E27FC236}">
                <a16:creationId xmlns:a16="http://schemas.microsoft.com/office/drawing/2014/main" id="{31D3A935-4B50-4F48-84B6-5C1D61266EF6}"/>
              </a:ext>
            </a:extLst>
          </p:cNvPr>
          <p:cNvSpPr>
            <a:spLocks noGrp="1"/>
          </p:cNvSpPr>
          <p:nvPr>
            <p:ph type="title"/>
          </p:nvPr>
        </p:nvSpPr>
        <p:spPr>
          <a:xfrm>
            <a:off x="899303" y="1268760"/>
            <a:ext cx="7959889" cy="600324"/>
          </a:xfrm>
        </p:spPr>
        <p:txBody>
          <a:bodyPr/>
          <a:lstStyle/>
          <a:p>
            <a:r>
              <a:rPr lang="sv-SE" dirty="0"/>
              <a:t>Diskrimineringsförbuden är tvingande lag</a:t>
            </a:r>
          </a:p>
        </p:txBody>
      </p:sp>
      <p:sp>
        <p:nvSpPr>
          <p:cNvPr id="6" name="Platshållare för innehåll 1">
            <a:extLst>
              <a:ext uri="{FF2B5EF4-FFF2-40B4-BE49-F238E27FC236}">
                <a16:creationId xmlns:a16="http://schemas.microsoft.com/office/drawing/2014/main" id="{1D1CD5F8-E100-416D-A05D-7CB47D157006}"/>
              </a:ext>
            </a:extLst>
          </p:cNvPr>
          <p:cNvSpPr txBox="1">
            <a:spLocks/>
          </p:cNvSpPr>
          <p:nvPr/>
        </p:nvSpPr>
        <p:spPr bwMode="auto">
          <a:xfrm>
            <a:off x="6384032" y="2132856"/>
            <a:ext cx="4248473" cy="28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anose="020B0604020202020204" pitchFamily="34" charset="0"/>
              <a:buChar char="•"/>
              <a:defRPr kern="1200">
                <a:solidFill>
                  <a:srgbClr val="7F7F7F"/>
                </a:solidFill>
                <a:latin typeface="+mn-lt"/>
                <a:ea typeface="+mn-ea"/>
                <a:cs typeface="+mn-cs"/>
              </a:defRPr>
            </a:lvl1pPr>
            <a:lvl2pPr marL="266700" indent="-266700" algn="l" rtl="0" eaLnBrk="1" fontAlgn="base" hangingPunct="1">
              <a:lnSpc>
                <a:spcPts val="2000"/>
              </a:lnSpc>
              <a:spcBef>
                <a:spcPct val="20000"/>
              </a:spcBef>
              <a:spcAft>
                <a:spcPct val="0"/>
              </a:spcAft>
              <a:buClr>
                <a:srgbClr val="7F7F7F"/>
              </a:buClr>
              <a:buSzPct val="80000"/>
              <a:buFont typeface="Calibri" panose="020F0502020204030204" pitchFamily="34" charset="0"/>
              <a:buChar char="•"/>
              <a:defRPr sz="1500" kern="1200">
                <a:solidFill>
                  <a:srgbClr val="7F7F7F"/>
                </a:solidFill>
                <a:latin typeface="Arial" panose="020B0604020202020204" pitchFamily="34" charset="0"/>
                <a:ea typeface="Geneva" charset="-128"/>
                <a:cs typeface="Arial" panose="020B0604020202020204"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Geneva" charset="-128"/>
                <a:cs typeface="Geneva"/>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Geneva" charset="-128"/>
                <a:cs typeface="Geneva"/>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Geneva" charset="-128"/>
                <a:cs typeface="Genev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sv-SE" sz="1600" b="1" dirty="0"/>
              <a:t>Områden</a:t>
            </a:r>
          </a:p>
          <a:p>
            <a:pPr>
              <a:spcAft>
                <a:spcPts val="600"/>
              </a:spcAft>
            </a:pPr>
            <a:r>
              <a:rPr lang="sv-SE" sz="1600" dirty="0"/>
              <a:t>Anställning, befordran, yrkespraktik och  fortbildning</a:t>
            </a:r>
          </a:p>
          <a:p>
            <a:pPr>
              <a:spcAft>
                <a:spcPts val="600"/>
              </a:spcAft>
            </a:pPr>
            <a:r>
              <a:rPr lang="sv-SE" sz="1600" dirty="0"/>
              <a:t>Arbetsförhållanden</a:t>
            </a:r>
          </a:p>
          <a:p>
            <a:pPr>
              <a:spcAft>
                <a:spcPts val="600"/>
              </a:spcAft>
            </a:pPr>
            <a:r>
              <a:rPr lang="sv-SE" sz="1600" dirty="0"/>
              <a:t>Uttag till intervju</a:t>
            </a:r>
          </a:p>
          <a:p>
            <a:pPr>
              <a:spcAft>
                <a:spcPts val="600"/>
              </a:spcAft>
            </a:pPr>
            <a:r>
              <a:rPr lang="sv-SE" sz="1600" dirty="0"/>
              <a:t>Löne- och anställningsvillkor</a:t>
            </a:r>
          </a:p>
          <a:p>
            <a:pPr>
              <a:spcAft>
                <a:spcPts val="600"/>
              </a:spcAft>
            </a:pPr>
            <a:r>
              <a:rPr lang="sv-SE" sz="1600" dirty="0"/>
              <a:t>Arbetsledning och yrkesvägledning</a:t>
            </a:r>
          </a:p>
          <a:p>
            <a:pPr>
              <a:spcAft>
                <a:spcPts val="600"/>
              </a:spcAft>
            </a:pPr>
            <a:r>
              <a:rPr lang="sv-SE" sz="1600" dirty="0"/>
              <a:t>Uppsägning och avskedande</a:t>
            </a:r>
          </a:p>
        </p:txBody>
      </p:sp>
    </p:spTree>
    <p:extLst>
      <p:ext uri="{BB962C8B-B14F-4D97-AF65-F5344CB8AC3E}">
        <p14:creationId xmlns:p14="http://schemas.microsoft.com/office/powerpoint/2010/main" val="17860327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27448" y="980728"/>
            <a:ext cx="7631234" cy="864096"/>
          </a:xfrm>
        </p:spPr>
        <p:txBody>
          <a:bodyPr>
            <a:normAutofit/>
          </a:bodyPr>
          <a:lstStyle/>
          <a:p>
            <a:r>
              <a:rPr lang="sv-SE" sz="2400" dirty="0"/>
              <a:t> Att ansöka om vitesföreläggande</a:t>
            </a:r>
            <a:endParaRPr lang="sv-SE" dirty="0"/>
          </a:p>
        </p:txBody>
      </p:sp>
      <p:sp>
        <p:nvSpPr>
          <p:cNvPr id="3" name="Platshållare för innehåll 2"/>
          <p:cNvSpPr>
            <a:spLocks noGrp="1"/>
          </p:cNvSpPr>
          <p:nvPr>
            <p:ph idx="1"/>
          </p:nvPr>
        </p:nvSpPr>
        <p:spPr>
          <a:xfrm>
            <a:off x="1199456" y="1772816"/>
            <a:ext cx="8496944" cy="3744416"/>
          </a:xfrm>
        </p:spPr>
        <p:txBody>
          <a:bodyPr/>
          <a:lstStyle/>
          <a:p>
            <a:pPr marL="0" indent="0">
              <a:spcAft>
                <a:spcPts val="600"/>
              </a:spcAft>
              <a:buNone/>
            </a:pPr>
            <a:r>
              <a:rPr lang="sv-SE" sz="2000" dirty="0"/>
              <a:t>Vite kan beskrivas som ett ekonomiskt hot i form av en angiven penningsumma som på ansökan av DO kan dömas ut av allmän domstol om den som vitesföreläggandet riktar sig mot inte gör det som krävs i föreläggandet.</a:t>
            </a:r>
          </a:p>
          <a:p>
            <a:pPr marL="0" indent="0">
              <a:spcAft>
                <a:spcPts val="600"/>
              </a:spcAft>
              <a:buNone/>
            </a:pPr>
            <a:r>
              <a:rPr lang="sv-SE" sz="2000" dirty="0"/>
              <a:t>Fackförbund som avser att ansöka om vitesföreläggande ska tillfråga DO om myndigheten vill göra ansökan.</a:t>
            </a:r>
          </a:p>
          <a:p>
            <a:pPr marL="0" indent="0">
              <a:spcAft>
                <a:spcPts val="600"/>
              </a:spcAft>
              <a:buNone/>
            </a:pPr>
            <a:r>
              <a:rPr lang="sv-SE" sz="2000" dirty="0"/>
              <a:t>Ansökan bör föregås av en överläggning med arbetsgivaren i syfte att lösa problemet.</a:t>
            </a:r>
          </a:p>
          <a:p>
            <a:pPr marL="0" indent="0">
              <a:spcAft>
                <a:spcPts val="600"/>
              </a:spcAft>
              <a:buNone/>
            </a:pPr>
            <a:r>
              <a:rPr lang="sv-SE" sz="2000" dirty="0"/>
              <a:t>Ansökan ska redovisa vad facket gjort i ärendet och beskriva på vad sätt arbetsgivaren åsidosätter det förebyggande arbetet. Det bör preciseras vad föreläggandet ska innehålla i fråga om krav på åtgärder.</a:t>
            </a:r>
          </a:p>
        </p:txBody>
      </p:sp>
    </p:spTree>
    <p:extLst>
      <p:ext uri="{BB962C8B-B14F-4D97-AF65-F5344CB8AC3E}">
        <p14:creationId xmlns:p14="http://schemas.microsoft.com/office/powerpoint/2010/main" val="1114039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91544" y="1196752"/>
            <a:ext cx="7631234" cy="600324"/>
          </a:xfrm>
        </p:spPr>
        <p:txBody>
          <a:bodyPr/>
          <a:lstStyle/>
          <a:p>
            <a:r>
              <a:rPr lang="sv-SE" dirty="0"/>
              <a:t>Sju diskrimineringsgrunder</a:t>
            </a:r>
          </a:p>
        </p:txBody>
      </p:sp>
      <p:sp>
        <p:nvSpPr>
          <p:cNvPr id="3" name="Platshållare för innehåll 2"/>
          <p:cNvSpPr>
            <a:spLocks noGrp="1"/>
          </p:cNvSpPr>
          <p:nvPr>
            <p:ph idx="1"/>
          </p:nvPr>
        </p:nvSpPr>
        <p:spPr>
          <a:xfrm>
            <a:off x="1991544" y="1988840"/>
            <a:ext cx="7632849" cy="3304232"/>
          </a:xfrm>
        </p:spPr>
        <p:txBody>
          <a:bodyPr/>
          <a:lstStyle/>
          <a:p>
            <a:pPr>
              <a:spcAft>
                <a:spcPts val="600"/>
              </a:spcAft>
            </a:pPr>
            <a:r>
              <a:rPr lang="sv-SE" dirty="0"/>
              <a:t>Kön</a:t>
            </a:r>
          </a:p>
          <a:p>
            <a:pPr>
              <a:spcAft>
                <a:spcPts val="600"/>
              </a:spcAft>
            </a:pPr>
            <a:r>
              <a:rPr lang="sv-SE" dirty="0"/>
              <a:t>Könsöverskridande identitet eller uttryck</a:t>
            </a:r>
          </a:p>
          <a:p>
            <a:pPr>
              <a:spcAft>
                <a:spcPts val="600"/>
              </a:spcAft>
            </a:pPr>
            <a:r>
              <a:rPr lang="sv-SE" dirty="0"/>
              <a:t>Etnisk tillhörighet</a:t>
            </a:r>
          </a:p>
          <a:p>
            <a:pPr>
              <a:spcAft>
                <a:spcPts val="600"/>
              </a:spcAft>
            </a:pPr>
            <a:r>
              <a:rPr lang="sv-SE" dirty="0"/>
              <a:t>Religion eller annan trosuppfattning</a:t>
            </a:r>
          </a:p>
          <a:p>
            <a:pPr>
              <a:spcAft>
                <a:spcPts val="600"/>
              </a:spcAft>
            </a:pPr>
            <a:r>
              <a:rPr lang="sv-SE" dirty="0"/>
              <a:t>Funktionsnedsättning</a:t>
            </a:r>
          </a:p>
          <a:p>
            <a:pPr>
              <a:spcAft>
                <a:spcPts val="600"/>
              </a:spcAft>
            </a:pPr>
            <a:r>
              <a:rPr lang="sv-SE" dirty="0"/>
              <a:t>Sexuell läggning</a:t>
            </a:r>
          </a:p>
          <a:p>
            <a:pPr>
              <a:spcAft>
                <a:spcPts val="600"/>
              </a:spcAft>
            </a:pPr>
            <a:r>
              <a:rPr lang="sv-SE" dirty="0"/>
              <a:t>Ålder</a:t>
            </a:r>
          </a:p>
          <a:p>
            <a:pPr marL="0" indent="0">
              <a:buNone/>
            </a:pPr>
            <a:r>
              <a:rPr lang="sv-SE" dirty="0"/>
              <a:t>Läs definitionerna i 1 kap 5 § diskrimineringslagen!</a:t>
            </a:r>
          </a:p>
          <a:p>
            <a:pPr marL="0" indent="0">
              <a:buNone/>
            </a:pPr>
            <a:endParaRPr lang="sv-SE" dirty="0">
              <a:solidFill>
                <a:schemeClr val="tx1"/>
              </a:solidFill>
            </a:endParaRPr>
          </a:p>
        </p:txBody>
      </p:sp>
    </p:spTree>
    <p:extLst>
      <p:ext uri="{BB962C8B-B14F-4D97-AF65-F5344CB8AC3E}">
        <p14:creationId xmlns:p14="http://schemas.microsoft.com/office/powerpoint/2010/main" val="2308950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271464" y="1123846"/>
            <a:ext cx="7631234" cy="600324"/>
          </a:xfrm>
        </p:spPr>
        <p:txBody>
          <a:bodyPr/>
          <a:lstStyle/>
          <a:p>
            <a:r>
              <a:rPr lang="sv-SE" dirty="0"/>
              <a:t>Sex diskrimineringsformer</a:t>
            </a:r>
          </a:p>
        </p:txBody>
      </p:sp>
      <p:sp>
        <p:nvSpPr>
          <p:cNvPr id="3" name="Platshållare för innehåll 2"/>
          <p:cNvSpPr>
            <a:spLocks noGrp="1"/>
          </p:cNvSpPr>
          <p:nvPr>
            <p:ph idx="1"/>
          </p:nvPr>
        </p:nvSpPr>
        <p:spPr>
          <a:xfrm>
            <a:off x="1271464" y="1841728"/>
            <a:ext cx="4536504" cy="3592264"/>
          </a:xfrm>
        </p:spPr>
        <p:txBody>
          <a:bodyPr/>
          <a:lstStyle/>
          <a:p>
            <a:pPr>
              <a:spcAft>
                <a:spcPts val="600"/>
              </a:spcAft>
            </a:pPr>
            <a:r>
              <a:rPr lang="sv-SE" dirty="0"/>
              <a:t>Direkt diskriminering</a:t>
            </a:r>
          </a:p>
          <a:p>
            <a:pPr>
              <a:spcAft>
                <a:spcPts val="600"/>
              </a:spcAft>
            </a:pPr>
            <a:r>
              <a:rPr lang="sv-SE" dirty="0"/>
              <a:t>Indirekt diskriminering</a:t>
            </a:r>
          </a:p>
          <a:p>
            <a:pPr>
              <a:spcAft>
                <a:spcPts val="600"/>
              </a:spcAft>
            </a:pPr>
            <a:r>
              <a:rPr lang="sv-SE" dirty="0"/>
              <a:t>Bristande tillgänglighet</a:t>
            </a:r>
          </a:p>
          <a:p>
            <a:pPr>
              <a:spcAft>
                <a:spcPts val="600"/>
              </a:spcAft>
            </a:pPr>
            <a:r>
              <a:rPr lang="sv-SE" dirty="0"/>
              <a:t>Trakasserier</a:t>
            </a:r>
          </a:p>
          <a:p>
            <a:pPr>
              <a:spcAft>
                <a:spcPts val="600"/>
              </a:spcAft>
            </a:pPr>
            <a:r>
              <a:rPr lang="sv-SE" dirty="0"/>
              <a:t>Sexuella trakasserier</a:t>
            </a:r>
          </a:p>
          <a:p>
            <a:pPr>
              <a:spcAft>
                <a:spcPts val="600"/>
              </a:spcAft>
            </a:pPr>
            <a:r>
              <a:rPr lang="sv-SE" dirty="0"/>
              <a:t>Instruktioner att diskriminera</a:t>
            </a:r>
          </a:p>
          <a:p>
            <a:pPr>
              <a:buFont typeface="Courier New" panose="02070309020205020404" pitchFamily="49" charset="0"/>
              <a:buChar char="o"/>
            </a:pPr>
            <a:endParaRPr lang="sv-SE" dirty="0"/>
          </a:p>
          <a:p>
            <a:pPr marL="0" indent="0">
              <a:buNone/>
            </a:pPr>
            <a:r>
              <a:rPr lang="sv-SE" dirty="0"/>
              <a:t>Diskrimineringsformerna beskrivs  i 1 kap 4 § diskrimineringslagen</a:t>
            </a:r>
          </a:p>
          <a:p>
            <a:endParaRPr lang="sv-SE" dirty="0">
              <a:solidFill>
                <a:srgbClr val="878787"/>
              </a:solidFill>
              <a:latin typeface="Arial" panose="020B0604020202020204" pitchFamily="34" charset="0"/>
              <a:cs typeface="Arial" panose="020B0604020202020204" pitchFamily="34" charset="0"/>
            </a:endParaRPr>
          </a:p>
        </p:txBody>
      </p:sp>
      <p:sp>
        <p:nvSpPr>
          <p:cNvPr id="4" name="Platshållare för innehåll 2">
            <a:extLst>
              <a:ext uri="{FF2B5EF4-FFF2-40B4-BE49-F238E27FC236}">
                <a16:creationId xmlns:a16="http://schemas.microsoft.com/office/drawing/2014/main" id="{93CD46D7-56BC-4C12-9DEE-CF68443E319A}"/>
              </a:ext>
            </a:extLst>
          </p:cNvPr>
          <p:cNvSpPr txBox="1">
            <a:spLocks/>
          </p:cNvSpPr>
          <p:nvPr/>
        </p:nvSpPr>
        <p:spPr bwMode="auto">
          <a:xfrm>
            <a:off x="6528048" y="1869084"/>
            <a:ext cx="4536504" cy="359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anose="020B0604020202020204" pitchFamily="34" charset="0"/>
              <a:buChar char="•"/>
              <a:defRPr kern="1200">
                <a:solidFill>
                  <a:srgbClr val="7F7F7F"/>
                </a:solidFill>
                <a:latin typeface="+mn-lt"/>
                <a:ea typeface="+mn-ea"/>
                <a:cs typeface="+mn-cs"/>
              </a:defRPr>
            </a:lvl1pPr>
            <a:lvl2pPr marL="266700" indent="-266700" algn="l" rtl="0" eaLnBrk="1" fontAlgn="base" hangingPunct="1">
              <a:lnSpc>
                <a:spcPts val="2000"/>
              </a:lnSpc>
              <a:spcBef>
                <a:spcPct val="20000"/>
              </a:spcBef>
              <a:spcAft>
                <a:spcPct val="0"/>
              </a:spcAft>
              <a:buClr>
                <a:srgbClr val="7F7F7F"/>
              </a:buClr>
              <a:buSzPct val="80000"/>
              <a:buFont typeface="Calibri" panose="020F0502020204030204" pitchFamily="34" charset="0"/>
              <a:buChar char="•"/>
              <a:defRPr sz="1500" kern="1200">
                <a:solidFill>
                  <a:srgbClr val="7F7F7F"/>
                </a:solidFill>
                <a:latin typeface="Arial" panose="020B0604020202020204" pitchFamily="34" charset="0"/>
                <a:ea typeface="Geneva" charset="-128"/>
                <a:cs typeface="Arial" panose="020B0604020202020204"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Geneva" charset="-128"/>
                <a:cs typeface="Geneva"/>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Geneva" charset="-128"/>
                <a:cs typeface="Geneva"/>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Geneva" charset="-128"/>
                <a:cs typeface="Genev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sv-SE" dirty="0"/>
              <a:t>Arbetsgivaren får inte vidta repressalier gentemot den som </a:t>
            </a:r>
          </a:p>
          <a:p>
            <a:pPr>
              <a:spcAft>
                <a:spcPts val="600"/>
              </a:spcAft>
              <a:buAutoNum type="arabicParenR"/>
            </a:pPr>
            <a:r>
              <a:rPr lang="sv-SE" dirty="0"/>
              <a:t>anmält diskriminering,</a:t>
            </a:r>
          </a:p>
          <a:p>
            <a:pPr>
              <a:spcAft>
                <a:spcPts val="600"/>
              </a:spcAft>
              <a:buAutoNum type="arabicParenR"/>
            </a:pPr>
            <a:r>
              <a:rPr lang="sv-SE" dirty="0"/>
              <a:t>medverkat i en utredning om diskriminering eller aktiva åtgärder eller</a:t>
            </a:r>
          </a:p>
          <a:p>
            <a:pPr>
              <a:spcAft>
                <a:spcPts val="600"/>
              </a:spcAft>
              <a:buAutoNum type="arabicParenR"/>
            </a:pPr>
            <a:r>
              <a:rPr lang="sv-SE" dirty="0"/>
              <a:t>avvisat eller fogat sig i arbetsgivarens trakasserier eller sexuella trakasserier.</a:t>
            </a:r>
          </a:p>
          <a:p>
            <a:pPr marL="0" indent="0">
              <a:buNone/>
            </a:pPr>
            <a:endParaRPr lang="sv-SE" dirty="0"/>
          </a:p>
          <a:p>
            <a:pPr marL="0" indent="0">
              <a:buNone/>
            </a:pPr>
            <a:r>
              <a:rPr lang="sv-SE" dirty="0"/>
              <a:t>Repressalieförbudet beskrivs i 2 kap 18 § i diskrimineringslagen</a:t>
            </a:r>
          </a:p>
          <a:p>
            <a:pPr marL="0" indent="0">
              <a:buNone/>
            </a:pPr>
            <a:endParaRPr lang="sv-SE" dirty="0">
              <a:solidFill>
                <a:srgbClr val="87878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1375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414673" y="1196752"/>
            <a:ext cx="8208106" cy="600324"/>
          </a:xfrm>
        </p:spPr>
        <p:txBody>
          <a:bodyPr>
            <a:normAutofit fontScale="90000"/>
          </a:bodyPr>
          <a:lstStyle/>
          <a:p>
            <a:r>
              <a:rPr lang="sv-SE" dirty="0"/>
              <a:t>Bevisning om diskriminering – bevislättnader för den klagande</a:t>
            </a:r>
          </a:p>
        </p:txBody>
      </p:sp>
      <p:sp>
        <p:nvSpPr>
          <p:cNvPr id="3" name="Platshållare för innehåll 2"/>
          <p:cNvSpPr>
            <a:spLocks noGrp="1"/>
          </p:cNvSpPr>
          <p:nvPr>
            <p:ph idx="1"/>
          </p:nvPr>
        </p:nvSpPr>
        <p:spPr>
          <a:xfrm>
            <a:off x="1414673" y="2132856"/>
            <a:ext cx="8928993" cy="3664272"/>
          </a:xfrm>
        </p:spPr>
        <p:txBody>
          <a:bodyPr/>
          <a:lstStyle/>
          <a:p>
            <a:pPr marL="0" indent="0">
              <a:spcAft>
                <a:spcPts val="600"/>
              </a:spcAft>
              <a:buNone/>
            </a:pPr>
            <a:r>
              <a:rPr lang="sv-SE" dirty="0"/>
              <a:t>”Om den som anser sig ha blivit diskriminerad eller utsatt för repressalier visar omständigheter som ger anledning att anta att han eller hon blivit diskriminerad eller utsatt för repressalier, är det svaranden som ska visa att diskriminering eller repressalier inte har förekommit.”</a:t>
            </a:r>
          </a:p>
          <a:p>
            <a:pPr marL="0" indent="0">
              <a:spcAft>
                <a:spcPts val="600"/>
              </a:spcAft>
              <a:buNone/>
            </a:pPr>
            <a:r>
              <a:rPr lang="sv-SE" dirty="0"/>
              <a:t>Lagrum 6 kap 3 § diskrimineringslagen</a:t>
            </a:r>
          </a:p>
          <a:p>
            <a:pPr marL="0" indent="0">
              <a:spcAft>
                <a:spcPts val="600"/>
              </a:spcAft>
              <a:buNone/>
            </a:pPr>
            <a:r>
              <a:rPr lang="sv-SE" dirty="0"/>
              <a:t>Lagens sjätte kapitel har rubriken </a:t>
            </a:r>
            <a:r>
              <a:rPr lang="sv-SE" i="1" dirty="0"/>
              <a:t>Rättegången</a:t>
            </a:r>
            <a:r>
              <a:rPr lang="sv-SE" dirty="0"/>
              <a:t>. Här finns bl.a. regeln om att den fackliga organisationen har förstahandsrätt att föra talan i domstol för medlem. Hänvisning ges till Lagen om rättegången i arbetstvister 4 kap 5 §</a:t>
            </a:r>
          </a:p>
          <a:p>
            <a:pPr marL="0" indent="0">
              <a:buNone/>
            </a:pPr>
            <a:endParaRPr lang="sv-SE"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5632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452121" y="836712"/>
            <a:ext cx="8424127" cy="792088"/>
          </a:xfrm>
        </p:spPr>
        <p:txBody>
          <a:bodyPr>
            <a:normAutofit/>
          </a:bodyPr>
          <a:lstStyle/>
          <a:p>
            <a:r>
              <a:rPr lang="sv-SE" dirty="0"/>
              <a:t>Aktiva åtgärder – metod och omfattning</a:t>
            </a:r>
            <a:br>
              <a:rPr lang="sv-SE" dirty="0"/>
            </a:br>
            <a:r>
              <a:rPr lang="sv-SE" dirty="0"/>
              <a:t>Arbetsgivaren är ansvarig – facket ska samverka</a:t>
            </a:r>
          </a:p>
        </p:txBody>
      </p:sp>
      <p:sp>
        <p:nvSpPr>
          <p:cNvPr id="3" name="Platshållare för innehåll 2"/>
          <p:cNvSpPr>
            <a:spLocks noGrp="1"/>
          </p:cNvSpPr>
          <p:nvPr>
            <p:ph idx="1"/>
          </p:nvPr>
        </p:nvSpPr>
        <p:spPr>
          <a:xfrm>
            <a:off x="1343472" y="2204864"/>
            <a:ext cx="4621415" cy="3592124"/>
          </a:xfrm>
        </p:spPr>
        <p:txBody>
          <a:bodyPr/>
          <a:lstStyle/>
          <a:p>
            <a:pPr marL="0" indent="0">
              <a:buNone/>
            </a:pPr>
            <a:r>
              <a:rPr lang="sv-SE" b="1" dirty="0"/>
              <a:t>En metodik i fyra steg som innebär:</a:t>
            </a:r>
          </a:p>
          <a:p>
            <a:pPr>
              <a:spcAft>
                <a:spcPts val="600"/>
              </a:spcAft>
            </a:pPr>
            <a:r>
              <a:rPr lang="sv-SE" dirty="0"/>
              <a:t>Undersökning av risker</a:t>
            </a:r>
          </a:p>
          <a:p>
            <a:pPr>
              <a:spcAft>
                <a:spcPts val="600"/>
              </a:spcAft>
            </a:pPr>
            <a:r>
              <a:rPr lang="sv-SE" dirty="0"/>
              <a:t>Analys av orsaker till upptäckta risker</a:t>
            </a:r>
          </a:p>
          <a:p>
            <a:pPr>
              <a:spcAft>
                <a:spcPts val="600"/>
              </a:spcAft>
            </a:pPr>
            <a:r>
              <a:rPr lang="sv-SE" dirty="0"/>
              <a:t>Åtgärder</a:t>
            </a:r>
          </a:p>
          <a:p>
            <a:pPr>
              <a:spcAft>
                <a:spcPts val="600"/>
              </a:spcAft>
            </a:pPr>
            <a:r>
              <a:rPr lang="sv-SE" dirty="0"/>
              <a:t>Uppföljning och utvärdering</a:t>
            </a:r>
          </a:p>
          <a:p>
            <a:pPr marL="0" indent="0">
              <a:buNone/>
            </a:pPr>
            <a:r>
              <a:rPr lang="sv-SE" b="1" dirty="0"/>
              <a:t>Fortlöpande arbete på årsbasis!</a:t>
            </a:r>
          </a:p>
          <a:p>
            <a:pPr marL="0" indent="0">
              <a:buNone/>
            </a:pPr>
            <a:r>
              <a:rPr lang="sv-SE" b="1" dirty="0"/>
              <a:t>Krav på dokumentation av alla delar i arbetet.</a:t>
            </a:r>
          </a:p>
          <a:p>
            <a:pPr marL="0" indent="0">
              <a:buNone/>
            </a:pPr>
            <a:endParaRPr lang="sv-SE" dirty="0">
              <a:solidFill>
                <a:schemeClr val="tx1"/>
              </a:solidFill>
            </a:endParaRPr>
          </a:p>
        </p:txBody>
      </p:sp>
      <p:sp>
        <p:nvSpPr>
          <p:cNvPr id="4" name="Platshållare för innehåll 2">
            <a:extLst>
              <a:ext uri="{FF2B5EF4-FFF2-40B4-BE49-F238E27FC236}">
                <a16:creationId xmlns:a16="http://schemas.microsoft.com/office/drawing/2014/main" id="{937B3BC2-1F12-419F-9DE5-A45A9EA81076}"/>
              </a:ext>
            </a:extLst>
          </p:cNvPr>
          <p:cNvSpPr txBox="1">
            <a:spLocks/>
          </p:cNvSpPr>
          <p:nvPr/>
        </p:nvSpPr>
        <p:spPr bwMode="auto">
          <a:xfrm>
            <a:off x="6384032" y="2178851"/>
            <a:ext cx="4621415" cy="3592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anose="020B0604020202020204" pitchFamily="34" charset="0"/>
              <a:buChar char="•"/>
              <a:defRPr kern="1200">
                <a:solidFill>
                  <a:srgbClr val="7F7F7F"/>
                </a:solidFill>
                <a:latin typeface="+mn-lt"/>
                <a:ea typeface="+mn-ea"/>
                <a:cs typeface="+mn-cs"/>
              </a:defRPr>
            </a:lvl1pPr>
            <a:lvl2pPr marL="266700" indent="-266700" algn="l" rtl="0" eaLnBrk="1" fontAlgn="base" hangingPunct="1">
              <a:lnSpc>
                <a:spcPts val="2000"/>
              </a:lnSpc>
              <a:spcBef>
                <a:spcPct val="20000"/>
              </a:spcBef>
              <a:spcAft>
                <a:spcPct val="0"/>
              </a:spcAft>
              <a:buClr>
                <a:srgbClr val="7F7F7F"/>
              </a:buClr>
              <a:buSzPct val="80000"/>
              <a:buFont typeface="Calibri" panose="020F0502020204030204" pitchFamily="34" charset="0"/>
              <a:buChar char="•"/>
              <a:defRPr sz="1500" kern="1200">
                <a:solidFill>
                  <a:srgbClr val="7F7F7F"/>
                </a:solidFill>
                <a:latin typeface="Arial" panose="020B0604020202020204" pitchFamily="34" charset="0"/>
                <a:ea typeface="Geneva" charset="-128"/>
                <a:cs typeface="Arial" panose="020B0604020202020204"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Geneva" charset="-128"/>
                <a:cs typeface="Geneva"/>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Geneva" charset="-128"/>
                <a:cs typeface="Geneva"/>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Geneva" charset="-128"/>
                <a:cs typeface="Genev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sv-SE" b="1" dirty="0"/>
              <a:t>Områden</a:t>
            </a:r>
          </a:p>
          <a:p>
            <a:pPr>
              <a:spcAft>
                <a:spcPts val="600"/>
              </a:spcAft>
            </a:pPr>
            <a:r>
              <a:rPr lang="sv-SE" dirty="0"/>
              <a:t>Arbetsförhållanden</a:t>
            </a:r>
          </a:p>
          <a:p>
            <a:pPr>
              <a:spcAft>
                <a:spcPts val="600"/>
              </a:spcAft>
            </a:pPr>
            <a:r>
              <a:rPr lang="sv-SE" dirty="0"/>
              <a:t>Bestämmelser och praxis om löner och andra anställningsvillkor</a:t>
            </a:r>
          </a:p>
          <a:p>
            <a:pPr>
              <a:spcAft>
                <a:spcPts val="600"/>
              </a:spcAft>
            </a:pPr>
            <a:r>
              <a:rPr lang="sv-SE" dirty="0"/>
              <a:t>Rekrytering och befordran</a:t>
            </a:r>
          </a:p>
          <a:p>
            <a:pPr>
              <a:spcAft>
                <a:spcPts val="600"/>
              </a:spcAft>
            </a:pPr>
            <a:r>
              <a:rPr lang="sv-SE" dirty="0"/>
              <a:t>Utbildning och kompetensutveckling</a:t>
            </a:r>
          </a:p>
          <a:p>
            <a:pPr>
              <a:spcAft>
                <a:spcPts val="600"/>
              </a:spcAft>
            </a:pPr>
            <a:r>
              <a:rPr lang="sv-SE" dirty="0"/>
              <a:t>Möjligheter att förena förvärvsarbete med föräldraskap</a:t>
            </a:r>
          </a:p>
          <a:p>
            <a:pPr marL="0" indent="0">
              <a:buFont typeface="Arial" panose="020B0604020202020204" pitchFamily="34" charset="0"/>
              <a:buNone/>
            </a:pPr>
            <a:endParaRPr lang="sv-SE" dirty="0">
              <a:solidFill>
                <a:schemeClr val="tx1"/>
              </a:solidFill>
            </a:endParaRPr>
          </a:p>
        </p:txBody>
      </p:sp>
    </p:spTree>
    <p:extLst>
      <p:ext uri="{BB962C8B-B14F-4D97-AF65-F5344CB8AC3E}">
        <p14:creationId xmlns:p14="http://schemas.microsoft.com/office/powerpoint/2010/main" val="4180005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271464" y="1268760"/>
            <a:ext cx="7631234" cy="600324"/>
          </a:xfrm>
        </p:spPr>
        <p:txBody>
          <a:bodyPr>
            <a:normAutofit/>
          </a:bodyPr>
          <a:lstStyle/>
          <a:p>
            <a:r>
              <a:rPr lang="sv-SE" dirty="0"/>
              <a:t>Fackets rättigheter i det förebyggande arbetet</a:t>
            </a:r>
          </a:p>
        </p:txBody>
      </p:sp>
      <p:sp>
        <p:nvSpPr>
          <p:cNvPr id="3" name="Platshållare för innehåll 2"/>
          <p:cNvSpPr>
            <a:spLocks noGrp="1"/>
          </p:cNvSpPr>
          <p:nvPr>
            <p:ph idx="1"/>
          </p:nvPr>
        </p:nvSpPr>
        <p:spPr>
          <a:xfrm>
            <a:off x="1271464" y="2060848"/>
            <a:ext cx="9577063" cy="3592264"/>
          </a:xfrm>
        </p:spPr>
        <p:txBody>
          <a:bodyPr/>
          <a:lstStyle/>
          <a:p>
            <a:pPr marL="0" indent="0">
              <a:spcAft>
                <a:spcPts val="600"/>
              </a:spcAft>
              <a:buNone/>
            </a:pPr>
            <a:r>
              <a:rPr lang="sv-SE" sz="2000" dirty="0"/>
              <a:t>1) Rätt till samverkan för kollektivavtalsbundna organisationer.</a:t>
            </a:r>
            <a:r>
              <a:rPr lang="sv-SE" dirty="0"/>
              <a:t> </a:t>
            </a:r>
          </a:p>
          <a:p>
            <a:pPr marL="0" indent="0">
              <a:spcAft>
                <a:spcPts val="600"/>
              </a:spcAft>
              <a:buNone/>
            </a:pPr>
            <a:r>
              <a:rPr lang="sv-SE" dirty="0"/>
              <a:t>I </a:t>
            </a:r>
            <a:r>
              <a:rPr lang="sv-SE" b="1" dirty="0"/>
              <a:t>Vad är aktiva åtgärder? En facklig handbok </a:t>
            </a:r>
            <a:r>
              <a:rPr lang="sv-SE" dirty="0"/>
              <a:t>sid 26-29 ges information och råd om hur samverkan kan genomföras. </a:t>
            </a:r>
          </a:p>
          <a:p>
            <a:pPr marL="0" indent="0">
              <a:spcAft>
                <a:spcPts val="600"/>
              </a:spcAft>
              <a:buNone/>
            </a:pPr>
            <a:r>
              <a:rPr lang="sv-SE" dirty="0"/>
              <a:t>Lagrum: 3 kap 11 § diskrimineringslagen</a:t>
            </a:r>
          </a:p>
          <a:p>
            <a:pPr marL="0" indent="0">
              <a:spcAft>
                <a:spcPts val="600"/>
              </a:spcAft>
              <a:buNone/>
            </a:pPr>
            <a:r>
              <a:rPr lang="sv-SE" sz="2000" dirty="0"/>
              <a:t>2) Rätt till information</a:t>
            </a:r>
          </a:p>
          <a:p>
            <a:pPr marL="0" indent="0">
              <a:spcAft>
                <a:spcPts val="600"/>
              </a:spcAft>
              <a:buNone/>
            </a:pPr>
            <a:r>
              <a:rPr lang="sv-SE" dirty="0"/>
              <a:t>Arbetsgivaren ska förse fackliga företrädare med den information som behövs för att fackförbundet ska kunna samverka i arbetet med aktiva åtgärder. Tystnadsplikt kan aktualiseras av arbetsgivaren.</a:t>
            </a:r>
          </a:p>
          <a:p>
            <a:pPr marL="0" indent="0">
              <a:spcAft>
                <a:spcPts val="600"/>
              </a:spcAft>
              <a:buNone/>
            </a:pPr>
            <a:r>
              <a:rPr lang="sv-SE" dirty="0"/>
              <a:t>Lagrum: 3 kap 12 § diskrimineringslagen</a:t>
            </a:r>
          </a:p>
          <a:p>
            <a:pPr marL="0" indent="0">
              <a:buNone/>
            </a:pPr>
            <a:endParaRPr lang="sv-SE"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8888013"/>
      </p:ext>
    </p:extLst>
  </p:cSld>
  <p:clrMapOvr>
    <a:masterClrMapping/>
  </p:clrMapOvr>
</p:sld>
</file>

<file path=ppt/theme/theme1.xml><?xml version="1.0" encoding="utf-8"?>
<a:theme xmlns:a="http://schemas.openxmlformats.org/drawingml/2006/main" name="Presentation_mal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Presentation_mall_OFR_3007_20150820</Template>
  <TotalTime>2161</TotalTime>
  <Words>3057</Words>
  <Application>Microsoft Office PowerPoint</Application>
  <PresentationFormat>Bredbild</PresentationFormat>
  <Paragraphs>267</Paragraphs>
  <Slides>40</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40</vt:i4>
      </vt:variant>
    </vt:vector>
  </HeadingPairs>
  <TitlesOfParts>
    <vt:vector size="44" baseType="lpstr">
      <vt:lpstr>Arial</vt:lpstr>
      <vt:lpstr>Calibri</vt:lpstr>
      <vt:lpstr>Courier New</vt:lpstr>
      <vt:lpstr>Presentation_mall</vt:lpstr>
      <vt:lpstr>PowerPoint-presentation</vt:lpstr>
      <vt:lpstr>PowerPoint-presentation</vt:lpstr>
      <vt:lpstr>Regelverk av betydelse för diskrimineringslagen</vt:lpstr>
      <vt:lpstr>Diskrimineringsförbuden är tvingande lag</vt:lpstr>
      <vt:lpstr>Sju diskrimineringsgrunder</vt:lpstr>
      <vt:lpstr>Sex diskrimineringsformer</vt:lpstr>
      <vt:lpstr>Bevisning om diskriminering – bevislättnader för den klagande</vt:lpstr>
      <vt:lpstr>Aktiva åtgärder – metod och omfattning Arbetsgivaren är ansvarig – facket ska samverka</vt:lpstr>
      <vt:lpstr>Fackets rättigheter i det förebyggande arbetet</vt:lpstr>
      <vt:lpstr>BLOCK A: Rekrytering och utbildning</vt:lpstr>
      <vt:lpstr>Innehåll och disposition</vt:lpstr>
      <vt:lpstr>Rättspraxis om rekrytering – exempel</vt:lpstr>
      <vt:lpstr>Normer som ”bäddar för” diskriminering</vt:lpstr>
      <vt:lpstr>Aktiva åtgärder vid rekrytering</vt:lpstr>
      <vt:lpstr>Rekryteringsprocessen ur risksynpunkt</vt:lpstr>
      <vt:lpstr>Positiv särbehandling</vt:lpstr>
      <vt:lpstr> Utbildning och kompetensutveckling</vt:lpstr>
      <vt:lpstr>BLOCK B:  Lönediskriminering och lönekartläggning</vt:lpstr>
      <vt:lpstr> Innehåll och disposition</vt:lpstr>
      <vt:lpstr>Vad krävs för att påvisa lönediskriminering?</vt:lpstr>
      <vt:lpstr>Lika och likvärdigt arbete</vt:lpstr>
      <vt:lpstr>Kartläggning av lönesystemet</vt:lpstr>
      <vt:lpstr> Lönekartläggning, analysera rätt!</vt:lpstr>
      <vt:lpstr> Rättspraxis i lönediskrimineringstvister</vt:lpstr>
      <vt:lpstr>BLOCK C: Trakasserier, sexuella trakasserier och repressalier</vt:lpstr>
      <vt:lpstr> Innehåll och disposition</vt:lpstr>
      <vt:lpstr> Rättspraxis i Arbetsdomstolen</vt:lpstr>
      <vt:lpstr> Riktlinjer och rutiner</vt:lpstr>
      <vt:lpstr> Utredningsskyldighet</vt:lpstr>
      <vt:lpstr> Det årliga förebyggande arbetet</vt:lpstr>
      <vt:lpstr>Övningsexempel: riskanalys av AD 2010 nr 21</vt:lpstr>
      <vt:lpstr>Hur långt har vi hunnit? Analysera nuläget med hjälp av  Joan Ackers fyra punkter</vt:lpstr>
      <vt:lpstr>BLOCK D: Tillsyn, tvister och sanktioner</vt:lpstr>
      <vt:lpstr> Innehåll och disposition</vt:lpstr>
      <vt:lpstr>Diskrimineringsombudsmannens tillsyn</vt:lpstr>
      <vt:lpstr>Hur arbetar DO? Några fakta</vt:lpstr>
      <vt:lpstr>Bevisning – att tänka på vid utredning</vt:lpstr>
      <vt:lpstr>Sanktioner vid brott mot diskrimineringsförbuden</vt:lpstr>
      <vt:lpstr> Nämnden mot diskriminering - mandat</vt:lpstr>
      <vt:lpstr> Att ansöka om vitesföreläggande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Karin Lundmark</dc:creator>
  <cp:lastModifiedBy>Åsa Bjerkesjö</cp:lastModifiedBy>
  <cp:revision>89</cp:revision>
  <cp:lastPrinted>2017-12-05T09:30:43Z</cp:lastPrinted>
  <dcterms:created xsi:type="dcterms:W3CDTF">2015-08-20T10:32:58Z</dcterms:created>
  <dcterms:modified xsi:type="dcterms:W3CDTF">2019-08-15T11:55:00Z</dcterms:modified>
</cp:coreProperties>
</file>